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654" r:id="rId2"/>
    <p:sldId id="370" r:id="rId3"/>
    <p:sldId id="375" r:id="rId4"/>
    <p:sldId id="659" r:id="rId5"/>
    <p:sldId id="399" r:id="rId6"/>
    <p:sldId id="410" r:id="rId7"/>
    <p:sldId id="402" r:id="rId8"/>
    <p:sldId id="406" r:id="rId9"/>
    <p:sldId id="411" r:id="rId10"/>
    <p:sldId id="408" r:id="rId11"/>
    <p:sldId id="656" r:id="rId12"/>
    <p:sldId id="403" r:id="rId13"/>
    <p:sldId id="665" r:id="rId14"/>
    <p:sldId id="663" r:id="rId15"/>
    <p:sldId id="651" r:id="rId16"/>
    <p:sldId id="662" r:id="rId17"/>
    <p:sldId id="666" r:id="rId18"/>
    <p:sldId id="694" r:id="rId19"/>
    <p:sldId id="695" r:id="rId20"/>
    <p:sldId id="696" r:id="rId21"/>
    <p:sldId id="697" r:id="rId22"/>
    <p:sldId id="667" r:id="rId23"/>
    <p:sldId id="668" r:id="rId24"/>
    <p:sldId id="660" r:id="rId25"/>
    <p:sldId id="412" r:id="rId26"/>
    <p:sldId id="409" r:id="rId27"/>
    <p:sldId id="418" r:id="rId28"/>
    <p:sldId id="413" r:id="rId29"/>
    <p:sldId id="655" r:id="rId30"/>
    <p:sldId id="415" r:id="rId31"/>
    <p:sldId id="416" r:id="rId32"/>
    <p:sldId id="414" r:id="rId33"/>
    <p:sldId id="683" r:id="rId34"/>
    <p:sldId id="658" r:id="rId35"/>
    <p:sldId id="657" r:id="rId36"/>
    <p:sldId id="685" r:id="rId37"/>
    <p:sldId id="684" r:id="rId38"/>
    <p:sldId id="417" r:id="rId39"/>
    <p:sldId id="699" r:id="rId40"/>
    <p:sldId id="700" r:id="rId41"/>
    <p:sldId id="698" r:id="rId42"/>
    <p:sldId id="701" r:id="rId43"/>
    <p:sldId id="661" r:id="rId44"/>
    <p:sldId id="398" r:id="rId45"/>
    <p:sldId id="376" r:id="rId46"/>
    <p:sldId id="691" r:id="rId47"/>
    <p:sldId id="377" r:id="rId48"/>
    <p:sldId id="687" r:id="rId49"/>
    <p:sldId id="670" r:id="rId50"/>
    <p:sldId id="671" r:id="rId51"/>
    <p:sldId id="669" r:id="rId52"/>
    <p:sldId id="692" r:id="rId53"/>
    <p:sldId id="672" r:id="rId54"/>
    <p:sldId id="675" r:id="rId55"/>
    <p:sldId id="379" r:id="rId56"/>
    <p:sldId id="674" r:id="rId57"/>
    <p:sldId id="673" r:id="rId58"/>
    <p:sldId id="676" r:id="rId59"/>
    <p:sldId id="677" r:id="rId60"/>
    <p:sldId id="678" r:id="rId61"/>
    <p:sldId id="680" r:id="rId62"/>
    <p:sldId id="682" r:id="rId63"/>
    <p:sldId id="381" r:id="rId64"/>
    <p:sldId id="686" r:id="rId65"/>
    <p:sldId id="382" r:id="rId66"/>
    <p:sldId id="689" r:id="rId67"/>
    <p:sldId id="383" r:id="rId68"/>
    <p:sldId id="384" r:id="rId69"/>
    <p:sldId id="385" r:id="rId70"/>
    <p:sldId id="386" r:id="rId71"/>
    <p:sldId id="387" r:id="rId72"/>
    <p:sldId id="388" r:id="rId73"/>
    <p:sldId id="395" r:id="rId74"/>
    <p:sldId id="702" r:id="rId75"/>
    <p:sldId id="703" r:id="rId76"/>
    <p:sldId id="705" r:id="rId77"/>
    <p:sldId id="706" r:id="rId78"/>
    <p:sldId id="707" r:id="rId79"/>
    <p:sldId id="708" r:id="rId80"/>
    <p:sldId id="709" r:id="rId81"/>
    <p:sldId id="710" r:id="rId82"/>
    <p:sldId id="704" r:id="rId83"/>
    <p:sldId id="693" r:id="rId84"/>
    <p:sldId id="380" r:id="rId85"/>
    <p:sldId id="650" r:id="rId86"/>
    <p:sldId id="636" r:id="rId8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33"/>
    <a:srgbClr val="CCFF66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8" autoAdjust="0"/>
    <p:restoredTop sz="94660"/>
  </p:normalViewPr>
  <p:slideViewPr>
    <p:cSldViewPr snapToGrid="0">
      <p:cViewPr>
        <p:scale>
          <a:sx n="75" d="100"/>
          <a:sy n="75" d="100"/>
        </p:scale>
        <p:origin x="195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1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4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8751C0-4E4F-DA5B-2896-3022174691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196B-4EC4-4157-9023-D7396DFF9C05}" type="datetimeFigureOut">
              <a:rPr lang="th-TH"/>
              <a:pPr>
                <a:defRPr/>
              </a:pPr>
              <a:t>21/01/66</a:t>
            </a:fld>
            <a:endParaRPr lang="th-T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9CD3DE-8202-33B7-8EBA-957AC870C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78E538-3F2D-E318-CA5A-E35287EE10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606A-9E25-4120-A7C4-BB852B190F0E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744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9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5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7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8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1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33.svg"/><Relationship Id="rId10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24.sv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5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37.sv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22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1.svg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12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5" Type="http://schemas.openxmlformats.org/officeDocument/2006/relationships/image" Target="../media/image43.sv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Relationship Id="rId1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.coj.go.th/th/content/category/detail/id/22/iid/277616" TargetMode="External"/><Relationship Id="rId2" Type="http://schemas.openxmlformats.org/officeDocument/2006/relationships/hyperlink" Target="https://efiling3.coj.go.th/citiz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krjpCaNsUU&amp;t=21s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22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efiling3.coj.go.th/citizen/" TargetMode="Externa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.coj.go.th/th/content/category/detail/id/22/iid/277616" TargetMode="External"/><Relationship Id="rId2" Type="http://schemas.openxmlformats.org/officeDocument/2006/relationships/hyperlink" Target="https://www.youtube.com/watch?v=ZkrjpCaNsUU&amp;t=2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2CB09-8F49-466C-90DB-A4BFED99D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7" b="12993"/>
          <a:stretch/>
        </p:blipFill>
        <p:spPr>
          <a:xfrm>
            <a:off x="1813089" y="10"/>
            <a:ext cx="10378911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50F01F-5950-426C-BDEA-DD5490601187}"/>
              </a:ext>
            </a:extLst>
          </p:cNvPr>
          <p:cNvSpPr txBox="1">
            <a:spLocks/>
          </p:cNvSpPr>
          <p:nvPr/>
        </p:nvSpPr>
        <p:spPr>
          <a:xfrm>
            <a:off x="702368" y="611403"/>
            <a:ext cx="11697051" cy="2817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กฎหมายน่ารู้สำหรับผู้ประกอบการยุคดิจิทัล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ความรู้เบื้องต้นเกี่ยวกับสัญญาและธุรกรรมทางอิเล็กทรอนิกส์ </a:t>
            </a:r>
            <a:endParaRPr lang="en-US" sz="3200" dirty="0">
              <a:highlight>
                <a:srgbClr val="00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F2A93C5-E922-48CC-9D26-6597717C0A33}"/>
              </a:ext>
            </a:extLst>
          </p:cNvPr>
          <p:cNvSpPr txBox="1">
            <a:spLocks/>
          </p:cNvSpPr>
          <p:nvPr/>
        </p:nvSpPr>
        <p:spPr>
          <a:xfrm>
            <a:off x="873932" y="4949431"/>
            <a:ext cx="6128612" cy="1410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25 มกราคม 2565 เวลา 9.00-12.00 น.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 201 สำนักหอสมุด มหาวิทยาลัยบูรพา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ผู้ช่วยศาสตราจารย์ศิ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ริศักดิ์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จึงถาวรรณ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Sirisak@go.buu.ac.th</a:t>
            </a:r>
          </a:p>
          <a:p>
            <a:pPr algn="l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59D1395-BBC2-481C-8CE1-164C51BD1FA1}"/>
              </a:ext>
            </a:extLst>
          </p:cNvPr>
          <p:cNvSpPr txBox="1">
            <a:spLocks/>
          </p:cNvSpPr>
          <p:nvPr/>
        </p:nvSpPr>
        <p:spPr>
          <a:xfrm>
            <a:off x="873932" y="5914171"/>
            <a:ext cx="4417615" cy="44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4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0603-FDE5-72BA-1F65-7CE4A858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80" y="9949"/>
            <a:ext cx="10515600" cy="1108383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แสดงเจตนาต่อบุคคลที่อยู่ห่างโดยระยะทาง ปพพ.ม.361+ม.169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D534-20C6-6BF8-882D-0D49DA6F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2" y="1013964"/>
            <a:ext cx="5470591" cy="5138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ม.ค. 2566 ส่งจดหมายขอซื้อ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จากชลบุรี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 ม.ค. 2566 จดหมาย/ของ มาถึง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ชลบุรี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(สัญญาเกิดที่ชลบุรี)</a:t>
            </a: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364FCF-DD2C-4496-D236-BBE67F577707}"/>
              </a:ext>
            </a:extLst>
          </p:cNvPr>
          <p:cNvSpPr txBox="1">
            <a:spLocks/>
          </p:cNvSpPr>
          <p:nvPr/>
        </p:nvSpPr>
        <p:spPr>
          <a:xfrm>
            <a:off x="6292353" y="1013964"/>
            <a:ext cx="5777650" cy="526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 ม.ค. 2566 จดหมายมา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ถึงเชียงใหม่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 ม.ค. 2566 ส่งจดหมาย/ของจาก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D4485D-491C-2ED6-87F3-72206E67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735" y="2533746"/>
            <a:ext cx="2902639" cy="3508947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ชลบุรี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2495474F-C9C4-0E4D-A267-5F5337ED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27" y="3110141"/>
            <a:ext cx="2504923" cy="790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ผู้ซื้ออยู่บ้าน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ที่ชลบุรี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EF7EEC6-889B-6B1C-D02C-EDF18E2B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28" y="5066820"/>
            <a:ext cx="2504922" cy="790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ไปรษณีย์ไทย, </a:t>
            </a: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Kerry, Flash, J&amp;T, JET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852765B-34B6-8BBA-3A3E-EFB1B66C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873" y="2533746"/>
            <a:ext cx="2902639" cy="3508947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BCE1B1C-1F89-F954-4F82-75B4F1E5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65" y="3110141"/>
            <a:ext cx="2504923" cy="790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ผู้ขายอยู่บ้าน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ที่เชียงใหม่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530725A-207F-43FA-40B3-37F809EEF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66" y="5066820"/>
            <a:ext cx="2504922" cy="790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ไปรษณีย์ไทย, </a:t>
            </a: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Kerry, Flash, J&amp;T, JET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7F069C-376C-62F2-725C-EBF295961107}"/>
              </a:ext>
            </a:extLst>
          </p:cNvPr>
          <p:cNvCxnSpPr>
            <a:cxnSpLocks/>
          </p:cNvCxnSpPr>
          <p:nvPr/>
        </p:nvCxnSpPr>
        <p:spPr>
          <a:xfrm>
            <a:off x="4324350" y="5287441"/>
            <a:ext cx="407721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Payroll with solid fill">
            <a:extLst>
              <a:ext uri="{FF2B5EF4-FFF2-40B4-BE49-F238E27FC236}">
                <a16:creationId xmlns:a16="http://schemas.microsoft.com/office/drawing/2014/main" id="{EE5866F9-8FC8-71DC-9590-29A03DD7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6437" y="4232345"/>
            <a:ext cx="494132" cy="49413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FABFEE-9C14-1DA2-9933-F268985A1F0C}"/>
              </a:ext>
            </a:extLst>
          </p:cNvPr>
          <p:cNvCxnSpPr>
            <a:cxnSpLocks/>
          </p:cNvCxnSpPr>
          <p:nvPr/>
        </p:nvCxnSpPr>
        <p:spPr>
          <a:xfrm flipV="1">
            <a:off x="9346280" y="3900067"/>
            <a:ext cx="0" cy="11586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Payroll with solid fill">
            <a:extLst>
              <a:ext uri="{FF2B5EF4-FFF2-40B4-BE49-F238E27FC236}">
                <a16:creationId xmlns:a16="http://schemas.microsoft.com/office/drawing/2014/main" id="{52B7FF77-B69E-0D36-A06E-998AAD85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1217" y="4250271"/>
            <a:ext cx="494132" cy="494132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D9A3D8-9DF9-D7DC-CC03-71EDAC26F11A}"/>
              </a:ext>
            </a:extLst>
          </p:cNvPr>
          <p:cNvCxnSpPr>
            <a:cxnSpLocks/>
          </p:cNvCxnSpPr>
          <p:nvPr/>
        </p:nvCxnSpPr>
        <p:spPr>
          <a:xfrm>
            <a:off x="2684281" y="3911835"/>
            <a:ext cx="0" cy="11586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DECFE-C95E-D7B8-1F98-0395E418D1A3}"/>
              </a:ext>
            </a:extLst>
          </p:cNvPr>
          <p:cNvSpPr/>
          <p:nvPr/>
        </p:nvSpPr>
        <p:spPr>
          <a:xfrm>
            <a:off x="1747712" y="4344409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96C66A-2592-0ABE-496F-090E1DF2A41A}"/>
              </a:ext>
            </a:extLst>
          </p:cNvPr>
          <p:cNvSpPr/>
          <p:nvPr/>
        </p:nvSpPr>
        <p:spPr>
          <a:xfrm>
            <a:off x="9956063" y="4365866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D2BA8D-D953-6874-0F18-16ADEFF3464A}"/>
              </a:ext>
            </a:extLst>
          </p:cNvPr>
          <p:cNvCxnSpPr>
            <a:cxnSpLocks/>
          </p:cNvCxnSpPr>
          <p:nvPr/>
        </p:nvCxnSpPr>
        <p:spPr>
          <a:xfrm flipH="1">
            <a:off x="4324350" y="5653718"/>
            <a:ext cx="407721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6847D9-9C58-2C3B-9DAC-E7651E8F5B64}"/>
              </a:ext>
            </a:extLst>
          </p:cNvPr>
          <p:cNvCxnSpPr>
            <a:cxnSpLocks/>
          </p:cNvCxnSpPr>
          <p:nvPr/>
        </p:nvCxnSpPr>
        <p:spPr>
          <a:xfrm flipV="1">
            <a:off x="3280270" y="3890220"/>
            <a:ext cx="0" cy="11586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7311241-1DA5-9351-692E-94A9A4555483}"/>
              </a:ext>
            </a:extLst>
          </p:cNvPr>
          <p:cNvCxnSpPr>
            <a:cxnSpLocks/>
          </p:cNvCxnSpPr>
          <p:nvPr/>
        </p:nvCxnSpPr>
        <p:spPr>
          <a:xfrm>
            <a:off x="9972866" y="3899647"/>
            <a:ext cx="0" cy="11586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19E2CF6-7045-9265-4501-7A9B8F9A08C4}"/>
              </a:ext>
            </a:extLst>
          </p:cNvPr>
          <p:cNvSpPr/>
          <p:nvPr/>
        </p:nvSpPr>
        <p:spPr>
          <a:xfrm>
            <a:off x="8407291" y="4365867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AF5D1D08-3330-21E2-A8AD-AF2CFB0A7746}"/>
              </a:ext>
            </a:extLst>
          </p:cNvPr>
          <p:cNvSpPr/>
          <p:nvPr/>
        </p:nvSpPr>
        <p:spPr>
          <a:xfrm>
            <a:off x="4626414" y="2550978"/>
            <a:ext cx="2769327" cy="135961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70C0"/>
                </a:solidFill>
              </a:rPr>
              <a:t>สัญญาเกิด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42C5B-929F-DEFE-DB6C-7CDA6E98664B}"/>
              </a:ext>
            </a:extLst>
          </p:cNvPr>
          <p:cNvSpPr/>
          <p:nvPr/>
        </p:nvSpPr>
        <p:spPr>
          <a:xfrm>
            <a:off x="3309588" y="4344409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pic>
        <p:nvPicPr>
          <p:cNvPr id="31" name="Graphic 30" descr="Delivery with solid fill">
            <a:extLst>
              <a:ext uri="{FF2B5EF4-FFF2-40B4-BE49-F238E27FC236}">
                <a16:creationId xmlns:a16="http://schemas.microsoft.com/office/drawing/2014/main" id="{A7DD5B38-CBCF-7F00-BB2D-0DA065789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112008" y="5177834"/>
            <a:ext cx="1180342" cy="914400"/>
          </a:xfrm>
          <a:prstGeom prst="rect">
            <a:avLst/>
          </a:prstGeom>
        </p:spPr>
      </p:pic>
      <p:pic>
        <p:nvPicPr>
          <p:cNvPr id="50" name="Graphic 49" descr="Delivery with solid fill">
            <a:extLst>
              <a:ext uri="{FF2B5EF4-FFF2-40B4-BE49-F238E27FC236}">
                <a16:creationId xmlns:a16="http://schemas.microsoft.com/office/drawing/2014/main" id="{147255E0-53AE-3C0F-18E3-B4D90F696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887" y="4813523"/>
            <a:ext cx="1171990" cy="9144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95AB9A-8A28-E7CD-00FC-97EA27AABFED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221997" y="3361523"/>
            <a:ext cx="404417" cy="11580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C921A428-4C8E-ED0A-DB9B-74BD10B59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9350" y="3046055"/>
            <a:ext cx="914400" cy="914400"/>
          </a:xfrm>
          <a:prstGeom prst="rect">
            <a:avLst/>
          </a:prstGeom>
        </p:spPr>
      </p:pic>
      <p:pic>
        <p:nvPicPr>
          <p:cNvPr id="12" name="Graphic 11" descr="Office worker male outline">
            <a:extLst>
              <a:ext uri="{FF2B5EF4-FFF2-40B4-BE49-F238E27FC236}">
                <a16:creationId xmlns:a16="http://schemas.microsoft.com/office/drawing/2014/main" id="{BA13735F-4291-BED5-5F41-0C4A9088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5486" y="3058916"/>
            <a:ext cx="914400" cy="9144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6137BEB-B5E9-D162-6880-D74D9C5534E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97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01866" cy="504305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366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ข้อความใด ๆ แห่งสัญญาอันคู่สัญญาแม้เพียงฝ่ายเดียวได้แสดงไว้ว่าเป็นสาระสำคัญอันจะต้องตกลงกันหมดทุกข้อนั้น หากคู่สัญญายังไม่ตกลงกันได้หมดทุกข้ออยู่ตราบใด เมื่อกรณีเป็นที่สงสัย ท่านนับว่ายังมิได้มีสัญญาต่อกัน การที่ได้ทำความเข้าใจกันไว้เฉพาะบางสิ่งบางอย่าง ถึงแม้ว่าจะได้จดลงไว้ก็หาเป็นการผูกพันไม่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ถ้าได้ตกลงกันว่าสัญญาอันมุ่งจะทำนั้นจะต้องทำเป็นหนังสือไซร้ เมื่อกรณีเป็นที่สงสัย ท่านนับว่ายังมิได้มีสัญญาต่อกันจนกว่าจะได้ทำขึ้นเป็นหนังสือ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CC956-D942-1632-E139-78CC7CF0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แสดงเจตนาตกลงในข้อสำคัญ ถูกต้องตรงกันหมดทุกข้อ จึงเกิดสัญญา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900AC1B-2C61-4923-CE42-7E408A87B433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726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3" y="75004"/>
            <a:ext cx="11001866" cy="949868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คำเสนอ-คำสนอง ถูกต้องตรงกันทุกประการ เกิดสัญญา</a:t>
            </a:r>
          </a:p>
        </p:txBody>
      </p:sp>
      <p:sp>
        <p:nvSpPr>
          <p:cNvPr id="117" name="Rectangle 2">
            <a:extLst>
              <a:ext uri="{FF2B5EF4-FFF2-40B4-BE49-F238E27FC236}">
                <a16:creationId xmlns:a16="http://schemas.microsoft.com/office/drawing/2014/main" id="{EFE45DE1-8DC2-A571-8E05-AAB3EDC8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6" y="977828"/>
            <a:ext cx="6170784" cy="5334071"/>
          </a:xfrm>
          <a:prstGeom prst="rect">
            <a:avLst/>
          </a:prstGeom>
          <a:solidFill>
            <a:srgbClr val="CCFF66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6178973-3C0B-52E4-BFC8-C9C6CEB4698D}"/>
              </a:ext>
            </a:extLst>
          </p:cNvPr>
          <p:cNvSpPr/>
          <p:nvPr/>
        </p:nvSpPr>
        <p:spPr>
          <a:xfrm>
            <a:off x="2076618" y="2258847"/>
            <a:ext cx="3204304" cy="30292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B92055E-ED15-3FDD-2F79-E0890EE24B70}"/>
              </a:ext>
            </a:extLst>
          </p:cNvPr>
          <p:cNvCxnSpPr>
            <a:cxnSpLocks/>
          </p:cNvCxnSpPr>
          <p:nvPr/>
        </p:nvCxnSpPr>
        <p:spPr>
          <a:xfrm>
            <a:off x="2116339" y="2258846"/>
            <a:ext cx="3184567" cy="30292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102061-33D3-C24F-77F1-05BCC76D63C1}"/>
              </a:ext>
            </a:extLst>
          </p:cNvPr>
          <p:cNvCxnSpPr>
            <a:cxnSpLocks/>
          </p:cNvCxnSpPr>
          <p:nvPr/>
        </p:nvCxnSpPr>
        <p:spPr>
          <a:xfrm flipV="1">
            <a:off x="2076617" y="2258845"/>
            <a:ext cx="3204304" cy="3029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C9CDA8B-8D31-396A-AD2E-4D391A2BDEAA}"/>
              </a:ext>
            </a:extLst>
          </p:cNvPr>
          <p:cNvCxnSpPr>
            <a:cxnSpLocks/>
          </p:cNvCxnSpPr>
          <p:nvPr/>
        </p:nvCxnSpPr>
        <p:spPr>
          <a:xfrm>
            <a:off x="2076617" y="5288059"/>
            <a:ext cx="35144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90DD3F5-590A-82B4-2A05-7372C57CAA58}"/>
              </a:ext>
            </a:extLst>
          </p:cNvPr>
          <p:cNvCxnSpPr>
            <a:cxnSpLocks/>
          </p:cNvCxnSpPr>
          <p:nvPr/>
        </p:nvCxnSpPr>
        <p:spPr>
          <a:xfrm flipV="1">
            <a:off x="2076617" y="1932609"/>
            <a:ext cx="0" cy="3355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934EA6E-9660-2562-18A8-A87CC4DB3A95}"/>
              </a:ext>
            </a:extLst>
          </p:cNvPr>
          <p:cNvSpPr/>
          <p:nvPr/>
        </p:nvSpPr>
        <p:spPr>
          <a:xfrm>
            <a:off x="1053249" y="1655850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A73143E-B0B5-A04E-1C11-3B553D9BC896}"/>
              </a:ext>
            </a:extLst>
          </p:cNvPr>
          <p:cNvSpPr/>
          <p:nvPr/>
        </p:nvSpPr>
        <p:spPr>
          <a:xfrm>
            <a:off x="1886859" y="5512062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D929A4C-3DFF-B1D2-9A3D-21D852CD3D62}"/>
              </a:ext>
            </a:extLst>
          </p:cNvPr>
          <p:cNvSpPr/>
          <p:nvPr/>
        </p:nvSpPr>
        <p:spPr>
          <a:xfrm>
            <a:off x="910787" y="1254445"/>
            <a:ext cx="1054871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6C4DFFD-274C-EB4F-8FF5-D50C247B4C52}"/>
              </a:ext>
            </a:extLst>
          </p:cNvPr>
          <p:cNvSpPr/>
          <p:nvPr/>
        </p:nvSpPr>
        <p:spPr>
          <a:xfrm>
            <a:off x="5690154" y="5389758"/>
            <a:ext cx="1036650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อุปสงค์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056A75-7B59-ACDA-4958-4BC3284DFE6C}"/>
              </a:ext>
            </a:extLst>
          </p:cNvPr>
          <p:cNvSpPr/>
          <p:nvPr/>
        </p:nvSpPr>
        <p:spPr>
          <a:xfrm>
            <a:off x="5806320" y="5888550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4C0A790-1056-0456-0406-A847FF6559B1}"/>
              </a:ext>
            </a:extLst>
          </p:cNvPr>
          <p:cNvSpPr/>
          <p:nvPr/>
        </p:nvSpPr>
        <p:spPr>
          <a:xfrm>
            <a:off x="2666196" y="5516425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FA66F55-DFBC-8C63-546C-3DB20DE34144}"/>
              </a:ext>
            </a:extLst>
          </p:cNvPr>
          <p:cNvCxnSpPr>
            <a:cxnSpLocks/>
          </p:cNvCxnSpPr>
          <p:nvPr/>
        </p:nvCxnSpPr>
        <p:spPr>
          <a:xfrm>
            <a:off x="2076614" y="5283714"/>
            <a:ext cx="0" cy="232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4F7A19D-98FF-D881-E2F4-6734C8901E18}"/>
              </a:ext>
            </a:extLst>
          </p:cNvPr>
          <p:cNvCxnSpPr>
            <a:cxnSpLocks/>
          </p:cNvCxnSpPr>
          <p:nvPr/>
        </p:nvCxnSpPr>
        <p:spPr>
          <a:xfrm>
            <a:off x="3633828" y="5288058"/>
            <a:ext cx="0" cy="200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A487AE3-5B5B-D761-98C3-38436EA13281}"/>
              </a:ext>
            </a:extLst>
          </p:cNvPr>
          <p:cNvCxnSpPr>
            <a:cxnSpLocks/>
            <a:endCxn id="128" idx="0"/>
          </p:cNvCxnSpPr>
          <p:nvPr/>
        </p:nvCxnSpPr>
        <p:spPr>
          <a:xfrm>
            <a:off x="2871828" y="5301239"/>
            <a:ext cx="0" cy="215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B36347A-B050-A18E-E713-F10CF7D873AD}"/>
              </a:ext>
            </a:extLst>
          </p:cNvPr>
          <p:cNvCxnSpPr>
            <a:cxnSpLocks/>
          </p:cNvCxnSpPr>
          <p:nvPr/>
        </p:nvCxnSpPr>
        <p:spPr>
          <a:xfrm>
            <a:off x="4478378" y="5294785"/>
            <a:ext cx="0" cy="200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4B29194-411C-EC42-529E-6AF11D3DAB1D}"/>
              </a:ext>
            </a:extLst>
          </p:cNvPr>
          <p:cNvCxnSpPr>
            <a:cxnSpLocks/>
          </p:cNvCxnSpPr>
          <p:nvPr/>
        </p:nvCxnSpPr>
        <p:spPr>
          <a:xfrm>
            <a:off x="5257149" y="5303773"/>
            <a:ext cx="0" cy="175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C5B6A60-B407-D159-EA65-1E2A90CF15DE}"/>
              </a:ext>
            </a:extLst>
          </p:cNvPr>
          <p:cNvCxnSpPr>
            <a:cxnSpLocks/>
          </p:cNvCxnSpPr>
          <p:nvPr/>
        </p:nvCxnSpPr>
        <p:spPr>
          <a:xfrm>
            <a:off x="1854703" y="4509339"/>
            <a:ext cx="22191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3DE67C5-751B-0E0F-504F-A6DEDAFD7416}"/>
              </a:ext>
            </a:extLst>
          </p:cNvPr>
          <p:cNvCxnSpPr>
            <a:cxnSpLocks/>
          </p:cNvCxnSpPr>
          <p:nvPr/>
        </p:nvCxnSpPr>
        <p:spPr>
          <a:xfrm>
            <a:off x="1854704" y="2991689"/>
            <a:ext cx="22191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E9E45C6-BCAB-1DFA-BB74-291BA8580E65}"/>
              </a:ext>
            </a:extLst>
          </p:cNvPr>
          <p:cNvCxnSpPr>
            <a:cxnSpLocks/>
          </p:cNvCxnSpPr>
          <p:nvPr/>
        </p:nvCxnSpPr>
        <p:spPr>
          <a:xfrm>
            <a:off x="1854705" y="2267647"/>
            <a:ext cx="22191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F8E3C5B-7C13-9B87-7EAD-36456779FF44}"/>
              </a:ext>
            </a:extLst>
          </p:cNvPr>
          <p:cNvCxnSpPr>
            <a:cxnSpLocks/>
          </p:cNvCxnSpPr>
          <p:nvPr/>
        </p:nvCxnSpPr>
        <p:spPr>
          <a:xfrm>
            <a:off x="1854706" y="3773452"/>
            <a:ext cx="22191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9B0527C-76FF-76BA-CDFB-5AF5D03F428B}"/>
              </a:ext>
            </a:extLst>
          </p:cNvPr>
          <p:cNvCxnSpPr>
            <a:cxnSpLocks/>
          </p:cNvCxnSpPr>
          <p:nvPr/>
        </p:nvCxnSpPr>
        <p:spPr>
          <a:xfrm>
            <a:off x="1854706" y="5288058"/>
            <a:ext cx="22191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1611DFE-F2D0-04DB-D578-0D69209FC5B2}"/>
              </a:ext>
            </a:extLst>
          </p:cNvPr>
          <p:cNvSpPr/>
          <p:nvPr/>
        </p:nvSpPr>
        <p:spPr>
          <a:xfrm>
            <a:off x="1466809" y="4347495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15A0266-C6B5-1717-DDDA-AD8D33782FE1}"/>
              </a:ext>
            </a:extLst>
          </p:cNvPr>
          <p:cNvSpPr/>
          <p:nvPr/>
        </p:nvSpPr>
        <p:spPr>
          <a:xfrm>
            <a:off x="1466809" y="5096699"/>
            <a:ext cx="399100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33188B0-5280-BFA2-D5CA-A30750DB0BB5}"/>
              </a:ext>
            </a:extLst>
          </p:cNvPr>
          <p:cNvSpPr/>
          <p:nvPr/>
        </p:nvSpPr>
        <p:spPr>
          <a:xfrm>
            <a:off x="3422591" y="5509623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0D9C40A-2D68-03C9-792B-1EA4C26534E5}"/>
              </a:ext>
            </a:extLst>
          </p:cNvPr>
          <p:cNvSpPr/>
          <p:nvPr/>
        </p:nvSpPr>
        <p:spPr>
          <a:xfrm>
            <a:off x="1472150" y="3596685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A6A70C2-30CC-F414-D999-15FFBCEBAE31}"/>
              </a:ext>
            </a:extLst>
          </p:cNvPr>
          <p:cNvSpPr/>
          <p:nvPr/>
        </p:nvSpPr>
        <p:spPr>
          <a:xfrm>
            <a:off x="1466809" y="2835432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1853F9B-9B88-8747-401A-41A9F9047491}"/>
              </a:ext>
            </a:extLst>
          </p:cNvPr>
          <p:cNvSpPr/>
          <p:nvPr/>
        </p:nvSpPr>
        <p:spPr>
          <a:xfrm>
            <a:off x="4272182" y="5509622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6D99FFB-9AD0-8139-E5A7-1F12BAA3A5B4}"/>
              </a:ext>
            </a:extLst>
          </p:cNvPr>
          <p:cNvSpPr/>
          <p:nvPr/>
        </p:nvSpPr>
        <p:spPr>
          <a:xfrm>
            <a:off x="5051517" y="5494648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844FCD0-45CE-1FCA-021C-E2BE1A365E19}"/>
              </a:ext>
            </a:extLst>
          </p:cNvPr>
          <p:cNvSpPr/>
          <p:nvPr/>
        </p:nvSpPr>
        <p:spPr>
          <a:xfrm>
            <a:off x="1466809" y="2074179"/>
            <a:ext cx="411264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2433970-45B1-9E63-8FBF-097966D5267E}"/>
              </a:ext>
            </a:extLst>
          </p:cNvPr>
          <p:cNvSpPr/>
          <p:nvPr/>
        </p:nvSpPr>
        <p:spPr>
          <a:xfrm>
            <a:off x="4165121" y="3614387"/>
            <a:ext cx="1036650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เกิดสัญญา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EF83DA5-D236-246A-263D-B7F85B3E9FE0}"/>
              </a:ext>
            </a:extLst>
          </p:cNvPr>
          <p:cNvSpPr/>
          <p:nvPr/>
        </p:nvSpPr>
        <p:spPr>
          <a:xfrm>
            <a:off x="2648031" y="4741157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FABC8D6-909B-7B99-128C-FC93BC5B3050}"/>
              </a:ext>
            </a:extLst>
          </p:cNvPr>
          <p:cNvSpPr/>
          <p:nvPr/>
        </p:nvSpPr>
        <p:spPr>
          <a:xfrm>
            <a:off x="2567815" y="2329577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E8175C8-551E-452F-10AC-716A7399FE36}"/>
              </a:ext>
            </a:extLst>
          </p:cNvPr>
          <p:cNvCxnSpPr>
            <a:cxnSpLocks/>
          </p:cNvCxnSpPr>
          <p:nvPr/>
        </p:nvCxnSpPr>
        <p:spPr>
          <a:xfrm>
            <a:off x="3753439" y="3773452"/>
            <a:ext cx="4116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2">
            <a:extLst>
              <a:ext uri="{FF2B5EF4-FFF2-40B4-BE49-F238E27FC236}">
                <a16:creationId xmlns:a16="http://schemas.microsoft.com/office/drawing/2014/main" id="{A1A87371-8185-D2E7-09D1-50F3F31D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282" y="968524"/>
            <a:ext cx="4967554" cy="5334071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เรื่องที่ตกลงกัน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823D2E0-1823-F71E-5FF9-BDB6B61F491E}"/>
              </a:ext>
            </a:extLst>
          </p:cNvPr>
          <p:cNvSpPr/>
          <p:nvPr/>
        </p:nvSpPr>
        <p:spPr>
          <a:xfrm>
            <a:off x="7290228" y="4870660"/>
            <a:ext cx="1829236" cy="76565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วัน/ เวลา/ สถานที่/ วิธีการ ส่งมอบ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5C326A8-0F95-F3C9-498D-5436FC1F1210}"/>
              </a:ext>
            </a:extLst>
          </p:cNvPr>
          <p:cNvSpPr/>
          <p:nvPr/>
        </p:nvSpPr>
        <p:spPr>
          <a:xfrm>
            <a:off x="9518567" y="4718653"/>
            <a:ext cx="2285414" cy="37258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บริการหลังการขาย (ถ้ามี)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135AB07-AD47-8156-BDC7-1FF53AC092C7}"/>
              </a:ext>
            </a:extLst>
          </p:cNvPr>
          <p:cNvSpPr/>
          <p:nvPr/>
        </p:nvSpPr>
        <p:spPr>
          <a:xfrm>
            <a:off x="9518567" y="3518796"/>
            <a:ext cx="1846998" cy="10295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ค่าธรรมเนียม/ ค่าจดทะเบียน/ ค่าโอนกรรมสิทธิ์/ ภาษี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5D62CF9-32D3-4CA8-3A77-19ACC7147A59}"/>
              </a:ext>
            </a:extLst>
          </p:cNvPr>
          <p:cNvSpPr/>
          <p:nvPr/>
        </p:nvSpPr>
        <p:spPr>
          <a:xfrm>
            <a:off x="7281347" y="3120404"/>
            <a:ext cx="1821159" cy="6734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สี/ ขนาด/ จำนวน/ ปริมาณ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1B390EE-6EF7-8F82-1167-F583ED1E0B16}"/>
              </a:ext>
            </a:extLst>
          </p:cNvPr>
          <p:cNvSpPr/>
          <p:nvPr/>
        </p:nvSpPr>
        <p:spPr>
          <a:xfrm>
            <a:off x="7281347" y="2086195"/>
            <a:ext cx="1821158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0D7E078-7F82-51E7-4811-7C2D4E31EAC3}"/>
              </a:ext>
            </a:extLst>
          </p:cNvPr>
          <p:cNvSpPr/>
          <p:nvPr/>
        </p:nvSpPr>
        <p:spPr>
          <a:xfrm>
            <a:off x="9518569" y="2086194"/>
            <a:ext cx="1846996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ค่าส่งมอบ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C8D658C-7C34-D7A0-DC66-0021CAD54574}"/>
              </a:ext>
            </a:extLst>
          </p:cNvPr>
          <p:cNvSpPr/>
          <p:nvPr/>
        </p:nvSpPr>
        <p:spPr>
          <a:xfrm>
            <a:off x="9518567" y="5285992"/>
            <a:ext cx="197686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ของแถม (ถ้ามี)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86C6A94-480E-D811-F9C6-26B713CA9E87}"/>
              </a:ext>
            </a:extLst>
          </p:cNvPr>
          <p:cNvSpPr/>
          <p:nvPr/>
        </p:nvSpPr>
        <p:spPr>
          <a:xfrm>
            <a:off x="7281348" y="2600617"/>
            <a:ext cx="1821158" cy="3983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ของที่ส่งมอบ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5021D5C-A08B-E677-1EE6-726D5514459C}"/>
              </a:ext>
            </a:extLst>
          </p:cNvPr>
          <p:cNvSpPr/>
          <p:nvPr/>
        </p:nvSpPr>
        <p:spPr>
          <a:xfrm>
            <a:off x="9518567" y="2607555"/>
            <a:ext cx="1846998" cy="7436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การประกันคุณภาพ/ ประกันความเสียหาย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C2F46F1-CBEB-342F-7404-8B3EFED0E864}"/>
              </a:ext>
            </a:extLst>
          </p:cNvPr>
          <p:cNvSpPr/>
          <p:nvPr/>
        </p:nvSpPr>
        <p:spPr>
          <a:xfrm>
            <a:off x="7290228" y="3952997"/>
            <a:ext cx="1846998" cy="7656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วัน/ เวลา/ สถานที่/ วิธีการ ชำระเงิน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D58B55B-2303-13C8-F78D-8D451E4E0AD2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020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3" y="75004"/>
            <a:ext cx="11001866" cy="949868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หลักฐานและแบบของสัญญา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DB3D-2203-A76E-58CC-3AABC6ED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1001866" cy="4568971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หลักฐานการฟ้องคดี” หมายถึง หลักฐานที่ใช้พิสูจน์ว่ามีการทำสัญญากัน</a:t>
            </a:r>
          </a:p>
          <a:p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“แบบ” ไม่ทำ สัญญาเป็นโมฆะ (ไม่มีสัญญาเกิดขึ้น)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๑๕๒  การใดมิได้ทำให้ถูกต้องตามแบบที่กฎหมายบังคับไว้ การนั้นเป็นโมฆะ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ทำเป็นหนังสือและจดทะเบียนต่อพนักงานเจ้าหน้าที่/ ทำเป็นหนังสือ/ 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“หลักฐานเป็นหนังสืออย่างใดอย่างหนึ่งลงลายมือชื่อฝ่ายที่ต้องรับผิด” ไม่ทำ ฟ้องไม่ได้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625C60A-9105-99BA-8B2B-03EACD67C87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384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13" y="75004"/>
            <a:ext cx="11001866" cy="949868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หลักฐานและแบบของสัญญา</a:t>
            </a:r>
          </a:p>
        </p:txBody>
      </p:sp>
      <p:sp>
        <p:nvSpPr>
          <p:cNvPr id="117" name="Rectangle 2">
            <a:extLst>
              <a:ext uri="{FF2B5EF4-FFF2-40B4-BE49-F238E27FC236}">
                <a16:creationId xmlns:a16="http://schemas.microsoft.com/office/drawing/2014/main" id="{EFE45DE1-8DC2-A571-8E05-AAB3EDC8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66" y="839585"/>
            <a:ext cx="5901317" cy="5577839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หลักฐานของสัญญา </a:t>
            </a:r>
            <a:r>
              <a:rPr lang="th-TH" alt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ไม่ทำฟ้องบังคับไม่ได้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1.“ทำหลักฐานเป็นหนังสืออย่างใดอย่างหนึ่งลงลายมือชื่อฝ่ายที่ต้องรับผิด 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วางประจำ ชำระหนี้บางส่วน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ได้แก่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1.1) สัญญาจะซื้อจะขายหรือคำมั่นในการซื้อขาย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อสังหาริมทรัพย์ เรือระวาง 5 ตันขึ้นไป แพ สัตว์พาหนะ ม.456 ว.2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1.2) สัญญาซื้อขายสังหาริมทรัพย์กว่า 20,000 บาทขึ้นไป 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ม.456 ว.3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2.“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ทำหลักฐานเป็นหนังสืออย่างใดอย่างหนึ่งลงลายมือชื่อฝ่ายที่ต้องรับผิด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ได้แก่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2.1) สัญญาเช่าอสังหาริมทรัพย์ ม.538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2.2) สัญญากู้ยืมเงินเกินกว่า 2,000 บาทขึ้นไป ม.653 ว.1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2.3) สัญญาค้ำประกัน ม.680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2.4) สัญญาประนีประนอมยอมความ ม.851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2.5) สัญญาประกันภัย ม.867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2.6) สัญญาแบ่งปันทรัพย์มรดก ม.1750</a:t>
            </a:r>
          </a:p>
        </p:txBody>
      </p:sp>
      <p:sp>
        <p:nvSpPr>
          <p:cNvPr id="151" name="Rectangle 2">
            <a:extLst>
              <a:ext uri="{FF2B5EF4-FFF2-40B4-BE49-F238E27FC236}">
                <a16:creationId xmlns:a16="http://schemas.microsoft.com/office/drawing/2014/main" id="{A1A87371-8185-D2E7-09D1-50F3F31D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022" y="839586"/>
            <a:ext cx="4967554" cy="5577838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แบบของสัญญา </a:t>
            </a:r>
            <a:r>
              <a:rPr lang="th-TH" alt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ไม่ทำเป็นโมฆะ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1.“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ทำเป็นหนังสือและจดทะเบียนต่อพนักงานเจ้าหน้าที่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ได้แก่ สัญญาซื้อขายอสังหาริมทรัพย์ เรือระวาง 5 ตันขึ้นไป แพ สัตว์พาหนะ ม.456 ว.1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สัญญาจำนอง ม.714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2.“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ทำเป็นหนังสือ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คือ สัญญาเช่าซื้อ ม.572 ว.2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3.”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ส่งมอบตราสารและบอกกล่าวเป็นหนังสือแจ้งการจำนำ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คือ การจำนำสิทธิที่มีตราสาร ม.750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“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ทำเป็นหนังสือและลงลายมือชื่อผู้โอนกับผู้รับโอน มีพยานอน่างน้อย 1 คนรับรองลายมือ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การโอนหุ้นระบุชื่อ ม.1129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5.”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จดข้อตกลงการสมรสไว้ในทะเบียนสมรสพร้อมกับการจดทะเบียนสมรส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สัญญาก่อนสมรส ม.1466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057D3A-5BA5-F195-2A34-72E151B3D6FD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926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>
            <a:extLst>
              <a:ext uri="{FF2B5EF4-FFF2-40B4-BE49-F238E27FC236}">
                <a16:creationId xmlns:a16="http://schemas.microsoft.com/office/drawing/2014/main" id="{4B94EC3C-AD2F-C26C-E550-A3B9FD55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109" y="154329"/>
            <a:ext cx="6535684" cy="5084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ขั้นตอนการเกิดสัญญา หลักฐานฯ แบบของสัญญา และการปฏิบัติตามสัญญา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91BEF049-7BF6-C90C-D995-24B2FCEEC531}"/>
              </a:ext>
            </a:extLst>
          </p:cNvPr>
          <p:cNvSpPr/>
          <p:nvPr/>
        </p:nvSpPr>
        <p:spPr>
          <a:xfrm rot="5400000">
            <a:off x="5458820" y="1984277"/>
            <a:ext cx="67386" cy="5414706"/>
          </a:xfrm>
          <a:prstGeom prst="rightBrace">
            <a:avLst>
              <a:gd name="adj1" fmla="val 26093"/>
              <a:gd name="adj2" fmla="val 4890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9" name="Right Brace 158">
            <a:extLst>
              <a:ext uri="{FF2B5EF4-FFF2-40B4-BE49-F238E27FC236}">
                <a16:creationId xmlns:a16="http://schemas.microsoft.com/office/drawing/2014/main" id="{9E023BC5-D9BC-15BE-17C2-EB2F0D3CC0F8}"/>
              </a:ext>
            </a:extLst>
          </p:cNvPr>
          <p:cNvSpPr/>
          <p:nvPr/>
        </p:nvSpPr>
        <p:spPr>
          <a:xfrm rot="16200000">
            <a:off x="4883993" y="2355464"/>
            <a:ext cx="105932" cy="4231694"/>
          </a:xfrm>
          <a:prstGeom prst="rightBrace">
            <a:avLst>
              <a:gd name="adj1" fmla="val 26093"/>
              <a:gd name="adj2" fmla="val 4890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 sz="140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" name="Left Arrow 162">
            <a:extLst>
              <a:ext uri="{FF2B5EF4-FFF2-40B4-BE49-F238E27FC236}">
                <a16:creationId xmlns:a16="http://schemas.microsoft.com/office/drawing/2014/main" id="{CB4BB826-9994-200A-1EB0-E1647B32D400}"/>
              </a:ext>
            </a:extLst>
          </p:cNvPr>
          <p:cNvSpPr/>
          <p:nvPr/>
        </p:nvSpPr>
        <p:spPr>
          <a:xfrm rot="18930476">
            <a:off x="1367940" y="3736242"/>
            <a:ext cx="1478279" cy="416389"/>
          </a:xfrm>
          <a:prstGeom prst="leftArrow">
            <a:avLst>
              <a:gd name="adj1" fmla="val 81700"/>
              <a:gd name="adj2" fmla="val 1661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2.แสดงเจตนา</a:t>
            </a:r>
          </a:p>
        </p:txBody>
      </p:sp>
      <p:sp>
        <p:nvSpPr>
          <p:cNvPr id="177" name="Left Arrow 176">
            <a:extLst>
              <a:ext uri="{FF2B5EF4-FFF2-40B4-BE49-F238E27FC236}">
                <a16:creationId xmlns:a16="http://schemas.microsoft.com/office/drawing/2014/main" id="{3F7448E6-D724-4FB4-F8AA-DCCA6A40BDC2}"/>
              </a:ext>
            </a:extLst>
          </p:cNvPr>
          <p:cNvSpPr/>
          <p:nvPr/>
        </p:nvSpPr>
        <p:spPr>
          <a:xfrm rot="18930476">
            <a:off x="9432922" y="3715234"/>
            <a:ext cx="1613756" cy="415175"/>
          </a:xfrm>
          <a:prstGeom prst="leftArrow">
            <a:avLst>
              <a:gd name="adj1" fmla="val 72746"/>
              <a:gd name="adj2" fmla="val 17432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10. อุทธรณ์/ฎีกา</a:t>
            </a:r>
          </a:p>
        </p:txBody>
      </p:sp>
      <p:sp>
        <p:nvSpPr>
          <p:cNvPr id="179" name="Left Arrow 178">
            <a:extLst>
              <a:ext uri="{FF2B5EF4-FFF2-40B4-BE49-F238E27FC236}">
                <a16:creationId xmlns:a16="http://schemas.microsoft.com/office/drawing/2014/main" id="{16487944-24D9-3DA4-A383-C839940C0301}"/>
              </a:ext>
            </a:extLst>
          </p:cNvPr>
          <p:cNvSpPr/>
          <p:nvPr/>
        </p:nvSpPr>
        <p:spPr>
          <a:xfrm rot="18930476">
            <a:off x="7679676" y="3684446"/>
            <a:ext cx="1633124" cy="416390"/>
          </a:xfrm>
          <a:prstGeom prst="leftArrow">
            <a:avLst>
              <a:gd name="adj1" fmla="val 79677"/>
              <a:gd name="adj2" fmla="val 1639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8.ศาลพิจารณา</a:t>
            </a:r>
          </a:p>
        </p:txBody>
      </p:sp>
      <p:sp>
        <p:nvSpPr>
          <p:cNvPr id="180" name="Left Arrow 179">
            <a:extLst>
              <a:ext uri="{FF2B5EF4-FFF2-40B4-BE49-F238E27FC236}">
                <a16:creationId xmlns:a16="http://schemas.microsoft.com/office/drawing/2014/main" id="{CC70549E-B24D-2FFE-83AA-38AA0C83FE53}"/>
              </a:ext>
            </a:extLst>
          </p:cNvPr>
          <p:cNvSpPr/>
          <p:nvPr/>
        </p:nvSpPr>
        <p:spPr>
          <a:xfrm rot="18876709">
            <a:off x="4218316" y="2469613"/>
            <a:ext cx="2257559" cy="519960"/>
          </a:xfrm>
          <a:prstGeom prst="leftArrow">
            <a:avLst>
              <a:gd name="adj1" fmla="val 82824"/>
              <a:gd name="adj2" fmla="val 1706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ส่งมอบทรัพย์/ชำระเงิน ชำระหนี้ครบถ้วนหนี้ระงับ</a:t>
            </a:r>
          </a:p>
        </p:txBody>
      </p:sp>
      <p:sp>
        <p:nvSpPr>
          <p:cNvPr id="181" name="Left Arrow 180">
            <a:extLst>
              <a:ext uri="{FF2B5EF4-FFF2-40B4-BE49-F238E27FC236}">
                <a16:creationId xmlns:a16="http://schemas.microsoft.com/office/drawing/2014/main" id="{04FBB707-D370-3FE6-4790-881B4A703AA2}"/>
              </a:ext>
            </a:extLst>
          </p:cNvPr>
          <p:cNvSpPr/>
          <p:nvPr/>
        </p:nvSpPr>
        <p:spPr>
          <a:xfrm rot="18930476">
            <a:off x="6850482" y="3616955"/>
            <a:ext cx="1687143" cy="494257"/>
          </a:xfrm>
          <a:prstGeom prst="leftArrow">
            <a:avLst>
              <a:gd name="adj1" fmla="val 76531"/>
              <a:gd name="adj2" fmla="val 1704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ฟ้องคดีต่อศาล</a:t>
            </a:r>
          </a:p>
        </p:txBody>
      </p:sp>
      <p:sp>
        <p:nvSpPr>
          <p:cNvPr id="183" name="Left Arrow 182">
            <a:extLst>
              <a:ext uri="{FF2B5EF4-FFF2-40B4-BE49-F238E27FC236}">
                <a16:creationId xmlns:a16="http://schemas.microsoft.com/office/drawing/2014/main" id="{39590662-850D-94FD-BD93-DC4B9C78D600}"/>
              </a:ext>
            </a:extLst>
          </p:cNvPr>
          <p:cNvSpPr/>
          <p:nvPr/>
        </p:nvSpPr>
        <p:spPr>
          <a:xfrm rot="18930476">
            <a:off x="4303033" y="3220923"/>
            <a:ext cx="2857958" cy="526661"/>
          </a:xfrm>
          <a:prstGeom prst="leftArrow">
            <a:avLst>
              <a:gd name="adj1" fmla="val 77381"/>
              <a:gd name="adj2" fmla="val 165048"/>
            </a:avLst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5.หากไม่ปฏิบัติตามสัญญา/ </a:t>
            </a:r>
          </a:p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บอกล่าวให้ปฏิบัติภายในเวลาที่กำหนด</a:t>
            </a:r>
          </a:p>
        </p:txBody>
      </p:sp>
      <p:sp>
        <p:nvSpPr>
          <p:cNvPr id="184" name="Left Arrow 183">
            <a:extLst>
              <a:ext uri="{FF2B5EF4-FFF2-40B4-BE49-F238E27FC236}">
                <a16:creationId xmlns:a16="http://schemas.microsoft.com/office/drawing/2014/main" id="{49785893-8062-CBF4-1F02-1B319DA585D1}"/>
              </a:ext>
            </a:extLst>
          </p:cNvPr>
          <p:cNvSpPr/>
          <p:nvPr/>
        </p:nvSpPr>
        <p:spPr>
          <a:xfrm rot="18930476">
            <a:off x="4566209" y="1476793"/>
            <a:ext cx="1707957" cy="472441"/>
          </a:xfrm>
          <a:prstGeom prst="leftArrow">
            <a:avLst>
              <a:gd name="adj1" fmla="val 81172"/>
              <a:gd name="adj2" fmla="val 16922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3.2.ไม่ทำตามแบบ สัญญาโมฆะ</a:t>
            </a:r>
          </a:p>
        </p:txBody>
      </p:sp>
      <p:sp>
        <p:nvSpPr>
          <p:cNvPr id="197" name="Left Arrow 196">
            <a:extLst>
              <a:ext uri="{FF2B5EF4-FFF2-40B4-BE49-F238E27FC236}">
                <a16:creationId xmlns:a16="http://schemas.microsoft.com/office/drawing/2014/main" id="{13F25F52-458E-DE93-EA0B-238EE7FB4BB1}"/>
              </a:ext>
            </a:extLst>
          </p:cNvPr>
          <p:cNvSpPr/>
          <p:nvPr/>
        </p:nvSpPr>
        <p:spPr>
          <a:xfrm rot="18930476">
            <a:off x="5431462" y="3075214"/>
            <a:ext cx="3361728" cy="487514"/>
          </a:xfrm>
          <a:prstGeom prst="leftArrow">
            <a:avLst>
              <a:gd name="adj1" fmla="val 79677"/>
              <a:gd name="adj2" fmla="val 1639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6.หากไม่ปฏิบัติในเวลา</a:t>
            </a:r>
          </a:p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ฟ้องบังคับให้ปฏิบัติตามสัญญา/ บอกเลิกสัญญา</a:t>
            </a:r>
            <a:endParaRPr lang="th-TH" altLang="th-TH" sz="14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5A6BDBF-0C5D-2E8A-9AF3-12FCB49BABA3}"/>
              </a:ext>
            </a:extLst>
          </p:cNvPr>
          <p:cNvCxnSpPr>
            <a:cxnSpLocks/>
          </p:cNvCxnSpPr>
          <p:nvPr/>
        </p:nvCxnSpPr>
        <p:spPr>
          <a:xfrm flipV="1">
            <a:off x="1025714" y="4577759"/>
            <a:ext cx="10129596" cy="12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40" name="Rectangle 2">
            <a:extLst>
              <a:ext uri="{FF2B5EF4-FFF2-40B4-BE49-F238E27FC236}">
                <a16:creationId xmlns:a16="http://schemas.microsoft.com/office/drawing/2014/main" id="{C87A4926-C14F-8FF3-E779-5FAF496C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25" y="1144984"/>
            <a:ext cx="3808675" cy="14831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แสดงเจตนาเป็น คำเสนอ + คำสนอง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เมื่อคำเสนอ + คำสนอง ถูกต้องตรงกันทุกประการ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(สัญญาใดมีกฎหมายกำหนดเรื่อง “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แห่งสัญญา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ก็ต้อง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ทำตามแบบ</a:t>
            </a: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สัญญาจึง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สมบูรณ์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ไม่ทำตามแบบ </a:t>
            </a: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สัญญาเป็น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โมฆะ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7B88CD-0489-A427-5436-5BD29BD16683}"/>
              </a:ext>
            </a:extLst>
          </p:cNvPr>
          <p:cNvCxnSpPr>
            <a:cxnSpLocks/>
          </p:cNvCxnSpPr>
          <p:nvPr/>
        </p:nvCxnSpPr>
        <p:spPr>
          <a:xfrm>
            <a:off x="5558336" y="4687137"/>
            <a:ext cx="0" cy="290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E343AEC-AE42-7C89-56F2-72F183031865}"/>
              </a:ext>
            </a:extLst>
          </p:cNvPr>
          <p:cNvSpPr/>
          <p:nvPr/>
        </p:nvSpPr>
        <p:spPr>
          <a:xfrm>
            <a:off x="2562079" y="4373346"/>
            <a:ext cx="413573" cy="332797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Left Arrow 181">
            <a:extLst>
              <a:ext uri="{FF2B5EF4-FFF2-40B4-BE49-F238E27FC236}">
                <a16:creationId xmlns:a16="http://schemas.microsoft.com/office/drawing/2014/main" id="{D86A3935-209C-18AF-4CD0-C5AF11F12C07}"/>
              </a:ext>
            </a:extLst>
          </p:cNvPr>
          <p:cNvSpPr/>
          <p:nvPr/>
        </p:nvSpPr>
        <p:spPr>
          <a:xfrm rot="18930476">
            <a:off x="792972" y="3597894"/>
            <a:ext cx="1855892" cy="414470"/>
          </a:xfrm>
          <a:prstGeom prst="leftArrow">
            <a:avLst>
              <a:gd name="adj1" fmla="val 76532"/>
              <a:gd name="adj2" fmla="val 167873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1.คิดไตร่ตรอง/ตัดสินใจ</a:t>
            </a:r>
          </a:p>
        </p:txBody>
      </p:sp>
      <p:sp>
        <p:nvSpPr>
          <p:cNvPr id="74" name="Left Arrow 200">
            <a:extLst>
              <a:ext uri="{FF2B5EF4-FFF2-40B4-BE49-F238E27FC236}">
                <a16:creationId xmlns:a16="http://schemas.microsoft.com/office/drawing/2014/main" id="{0D4F66CD-9AD6-594B-0D00-ADFB31A5A7E9}"/>
              </a:ext>
            </a:extLst>
          </p:cNvPr>
          <p:cNvSpPr/>
          <p:nvPr/>
        </p:nvSpPr>
        <p:spPr>
          <a:xfrm rot="18930476">
            <a:off x="8584582" y="3707996"/>
            <a:ext cx="1635557" cy="414471"/>
          </a:xfrm>
          <a:prstGeom prst="leftArrow">
            <a:avLst>
              <a:gd name="adj1" fmla="val 76531"/>
              <a:gd name="adj2" fmla="val 16526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9.ศาลพิพากษา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5875CDB-68F8-8D30-FF07-E58B2302643C}"/>
              </a:ext>
            </a:extLst>
          </p:cNvPr>
          <p:cNvSpPr/>
          <p:nvPr/>
        </p:nvSpPr>
        <p:spPr>
          <a:xfrm>
            <a:off x="2490413" y="4302513"/>
            <a:ext cx="576396" cy="533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71E882-F30B-D3C9-DFD3-25D6FBEAD0B4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2778611" y="2628108"/>
            <a:ext cx="0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Artificial Intelligence outline">
            <a:extLst>
              <a:ext uri="{FF2B5EF4-FFF2-40B4-BE49-F238E27FC236}">
                <a16:creationId xmlns:a16="http://schemas.microsoft.com/office/drawing/2014/main" id="{08FB2DDA-2AE5-6D87-B7F7-EF469F62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76" y="3368423"/>
            <a:ext cx="727175" cy="727175"/>
          </a:xfrm>
          <a:prstGeom prst="rect">
            <a:avLst/>
          </a:prstGeom>
        </p:spPr>
      </p:pic>
      <p:pic>
        <p:nvPicPr>
          <p:cNvPr id="14" name="Graphic 13" descr="Artificial Intelligence outline">
            <a:extLst>
              <a:ext uri="{FF2B5EF4-FFF2-40B4-BE49-F238E27FC236}">
                <a16:creationId xmlns:a16="http://schemas.microsoft.com/office/drawing/2014/main" id="{15FAAEB3-BE10-241F-D12A-F96B56CB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677" y="4866307"/>
            <a:ext cx="749093" cy="7490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DBF951-6A02-84EF-6B4C-93209C2F80B7}"/>
              </a:ext>
            </a:extLst>
          </p:cNvPr>
          <p:cNvCxnSpPr>
            <a:cxnSpLocks/>
          </p:cNvCxnSpPr>
          <p:nvPr/>
        </p:nvCxnSpPr>
        <p:spPr>
          <a:xfrm flipV="1">
            <a:off x="1007699" y="4483952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8D502A-DC73-F5BE-D876-575901DDB9AC}"/>
              </a:ext>
            </a:extLst>
          </p:cNvPr>
          <p:cNvCxnSpPr>
            <a:cxnSpLocks/>
          </p:cNvCxnSpPr>
          <p:nvPr/>
        </p:nvCxnSpPr>
        <p:spPr>
          <a:xfrm flipV="1">
            <a:off x="1585181" y="4483283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949817-9529-C31B-15C1-CF090AAE2A5C}"/>
              </a:ext>
            </a:extLst>
          </p:cNvPr>
          <p:cNvCxnSpPr>
            <a:cxnSpLocks/>
          </p:cNvCxnSpPr>
          <p:nvPr/>
        </p:nvCxnSpPr>
        <p:spPr>
          <a:xfrm flipV="1">
            <a:off x="4706346" y="4465096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C8C209-FF8E-548E-C307-AFEC4A244413}"/>
              </a:ext>
            </a:extLst>
          </p:cNvPr>
          <p:cNvCxnSpPr>
            <a:cxnSpLocks/>
          </p:cNvCxnSpPr>
          <p:nvPr/>
        </p:nvCxnSpPr>
        <p:spPr>
          <a:xfrm flipV="1">
            <a:off x="3662587" y="4483283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B577DB-ED33-3B62-99A1-2DAA1B5378A7}"/>
              </a:ext>
            </a:extLst>
          </p:cNvPr>
          <p:cNvCxnSpPr>
            <a:cxnSpLocks/>
          </p:cNvCxnSpPr>
          <p:nvPr/>
        </p:nvCxnSpPr>
        <p:spPr>
          <a:xfrm flipV="1">
            <a:off x="8810814" y="4499918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AA82CEE7-92CE-C595-0F3B-24F5AD0A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095" y="4972807"/>
            <a:ext cx="4542238" cy="11383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 ต้องรับผิดในการปฏิบัติตามสัญญา/ ส่งมอบ/ ชำระเงิน/ รับผิดในความชำรุดบกพร่อง/ รับผิดในการรอนสิทธิ/ รับประกันคุณภาพสินค้า/ ประกันความเสียหายจากการใช้งาน/ รับผิดในความเสียหายจากสินค้าที่ไม่ปลอดภัย 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อายุความ (ขึ้นอยู่กับประเภทสัญญา)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352CDF-2204-9012-CF58-6588E56C64B6}"/>
              </a:ext>
            </a:extLst>
          </p:cNvPr>
          <p:cNvCxnSpPr>
            <a:cxnSpLocks/>
          </p:cNvCxnSpPr>
          <p:nvPr/>
        </p:nvCxnSpPr>
        <p:spPr>
          <a:xfrm flipV="1">
            <a:off x="7918217" y="4498720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BFDF67-B231-A452-FABC-789B6A121F55}"/>
              </a:ext>
            </a:extLst>
          </p:cNvPr>
          <p:cNvCxnSpPr>
            <a:cxnSpLocks/>
          </p:cNvCxnSpPr>
          <p:nvPr/>
        </p:nvCxnSpPr>
        <p:spPr>
          <a:xfrm flipV="1">
            <a:off x="5896087" y="4483283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066166-1516-FFFC-F27B-E03EE6A8F8E6}"/>
              </a:ext>
            </a:extLst>
          </p:cNvPr>
          <p:cNvCxnSpPr>
            <a:cxnSpLocks/>
          </p:cNvCxnSpPr>
          <p:nvPr/>
        </p:nvCxnSpPr>
        <p:spPr>
          <a:xfrm flipV="1">
            <a:off x="7112326" y="4494948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Arrow 181">
            <a:extLst>
              <a:ext uri="{FF2B5EF4-FFF2-40B4-BE49-F238E27FC236}">
                <a16:creationId xmlns:a16="http://schemas.microsoft.com/office/drawing/2014/main" id="{BBF79CF9-CD5B-CBD4-F512-66F262112EE7}"/>
              </a:ext>
            </a:extLst>
          </p:cNvPr>
          <p:cNvSpPr/>
          <p:nvPr/>
        </p:nvSpPr>
        <p:spPr>
          <a:xfrm rot="18930476">
            <a:off x="3421293" y="2347052"/>
            <a:ext cx="2192161" cy="512135"/>
          </a:xfrm>
          <a:prstGeom prst="leftArrow">
            <a:avLst>
              <a:gd name="adj1" fmla="val 76532"/>
              <a:gd name="adj2" fmla="val 170490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3.1.ทำสัญญาตาม “แบบ”</a:t>
            </a:r>
          </a:p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สัญญาสมบูรณ์</a:t>
            </a:r>
          </a:p>
        </p:txBody>
      </p:sp>
      <p:sp>
        <p:nvSpPr>
          <p:cNvPr id="47" name="Left Arrow 66">
            <a:extLst>
              <a:ext uri="{FF2B5EF4-FFF2-40B4-BE49-F238E27FC236}">
                <a16:creationId xmlns:a16="http://schemas.microsoft.com/office/drawing/2014/main" id="{16570D35-BAD3-B46D-8CCA-4B57D1791D4B}"/>
              </a:ext>
            </a:extLst>
          </p:cNvPr>
          <p:cNvSpPr/>
          <p:nvPr/>
        </p:nvSpPr>
        <p:spPr>
          <a:xfrm rot="18930476">
            <a:off x="2453060" y="3371868"/>
            <a:ext cx="2148438" cy="479001"/>
          </a:xfrm>
          <a:prstGeom prst="leftArrow">
            <a:avLst>
              <a:gd name="adj1" fmla="val 76531"/>
              <a:gd name="adj2" fmla="val 165260"/>
            </a:avLst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3.คำเสนอและคำสนองถูกต้องตรงกันเกิดสัญญา</a:t>
            </a:r>
          </a:p>
        </p:txBody>
      </p:sp>
      <p:sp>
        <p:nvSpPr>
          <p:cNvPr id="48" name="Left Arrow 177">
            <a:extLst>
              <a:ext uri="{FF2B5EF4-FFF2-40B4-BE49-F238E27FC236}">
                <a16:creationId xmlns:a16="http://schemas.microsoft.com/office/drawing/2014/main" id="{AAA9BAB0-6665-CBBD-2061-449F8040C149}"/>
              </a:ext>
            </a:extLst>
          </p:cNvPr>
          <p:cNvSpPr/>
          <p:nvPr/>
        </p:nvSpPr>
        <p:spPr>
          <a:xfrm rot="18855859">
            <a:off x="3315839" y="3499767"/>
            <a:ext cx="2078263" cy="522058"/>
          </a:xfrm>
          <a:prstGeom prst="leftArrow">
            <a:avLst>
              <a:gd name="adj1" fmla="val 77381"/>
              <a:gd name="adj2" fmla="val 165048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4.คู่สัญญาปฏิบัติการชำระหนี้ตามสัญญา</a:t>
            </a:r>
          </a:p>
        </p:txBody>
      </p:sp>
      <p:sp>
        <p:nvSpPr>
          <p:cNvPr id="49" name="Left Arrow 176">
            <a:extLst>
              <a:ext uri="{FF2B5EF4-FFF2-40B4-BE49-F238E27FC236}">
                <a16:creationId xmlns:a16="http://schemas.microsoft.com/office/drawing/2014/main" id="{B5237FFF-6988-C50D-A1CF-1D8C082B8CEF}"/>
              </a:ext>
            </a:extLst>
          </p:cNvPr>
          <p:cNvSpPr/>
          <p:nvPr/>
        </p:nvSpPr>
        <p:spPr>
          <a:xfrm rot="18930476">
            <a:off x="10154806" y="3703876"/>
            <a:ext cx="1404708" cy="415175"/>
          </a:xfrm>
          <a:prstGeom prst="leftArrow">
            <a:avLst>
              <a:gd name="adj1" fmla="val 72746"/>
              <a:gd name="adj2" fmla="val 17432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 บังคับคดี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7BAD21-D0B0-6747-08A5-180436378D14}"/>
              </a:ext>
            </a:extLst>
          </p:cNvPr>
          <p:cNvCxnSpPr>
            <a:cxnSpLocks/>
          </p:cNvCxnSpPr>
          <p:nvPr/>
        </p:nvCxnSpPr>
        <p:spPr>
          <a:xfrm flipV="1">
            <a:off x="10314586" y="4490957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2A1B97-0CF0-A64C-8BF2-328E97F0FDB9}"/>
              </a:ext>
            </a:extLst>
          </p:cNvPr>
          <p:cNvCxnSpPr>
            <a:cxnSpLocks/>
          </p:cNvCxnSpPr>
          <p:nvPr/>
        </p:nvCxnSpPr>
        <p:spPr>
          <a:xfrm flipV="1">
            <a:off x="9678232" y="4503469"/>
            <a:ext cx="0" cy="196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36AA7056-5737-5A84-C707-602C2A8B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81" y="4966976"/>
            <a:ext cx="3638314" cy="11383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หลักฐานการฟ้องคดี  </a:t>
            </a: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ไม่มีหลักฐานฯ เพียงฟ้องคดีไม่ได้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ทำหลักฐานฯ เมื่อใดก็ได้ก่อนฟ้องคดี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ยังไม่มีหลักฐานฯ เพียงยังฟ้องไม่ได้</a:t>
            </a:r>
            <a:endParaRPr lang="th-TH" alt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BB5CCC-3186-4098-0754-74D5F5823D8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404338" y="4498720"/>
            <a:ext cx="12263" cy="468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E404D1F-1A80-7E8E-0B09-97DE1C1C1CEB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735"/>
            <a:ext cx="10515600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ความรู้เบื้องต้นเกี่ยวกับสัญญาและธุรกรรมทางอิเล็กทรอนิกส์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4"/>
            <a:ext cx="10983012" cy="4508419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การเกิดขึ้นของสัญญา หลักฐานและแบบของสัญญา</a:t>
            </a: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ผลบังคับของสัญญา การผิดสัญญาและการเลิกสัญญา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ความรับผิดของผู้ซื้อและผู้ขาย ข้อกฎหมายอื่นๆ ที่เกี่ยวข้องตามประมวลกฎหมาย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668055-AFCF-AEF7-67C5-8AD0F0607CC8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2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464"/>
            <a:ext cx="11001866" cy="54586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สัญญาหรือข้อตกลง ขัดต่อกม. พ้นวิสัย ขัดต่อความสงบหรือศีลธรรมอันดี เป็นโมฆะ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ม.150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สัญญามีผลบังคบได้ตามข้อตกลง หากข้อตกลงไม่ขัดต่อกม. ไม่พ้นวิสัย ไม่ขัดต่อความสงบและศีลธรรมอันดีของประชาชน คู่สัญญาย่อมบังคับกันได้ (หลักสัญญาต้องเป็นสัญญา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pacta sunt </a:t>
            </a:r>
            <a:r>
              <a:rPr lang="en-US" b="1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servanda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สัญญาใดที่มีข้อตกลงแตกต่างจากกม. หากมิใช่กม.เกี่ยวกับความสงบเรียบร้อยหรือศีลธรรมอันดีของประชาชน ข้อตกลงนั้นใช้บังคับได้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ม.151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สัญญาบางประเภทมีประกาศคณะกรรมการว่าด้วยข้อสัญญา กำหนดให้สัญญาใดเป็นสัญญาที่ควมคุมข้อตกลงของสัญญา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3"/>
            <a:ext cx="11001866" cy="71553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ผลบังคับของสัญญา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3C740B5-C1D9-490D-97F9-1D38FCB36EB8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29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665"/>
            <a:ext cx="11001866" cy="50014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ข้อตกลงใดที่ไม่เป็นโมฆะ แต่สร้างภาระเแก่คู่สัญญาฝ่ายหนึ่งมากกว่า หรือข้อตกลงที่คู่สัญญาฝ่ายหนึ่งได้เปรียบคู่สัญญาอีกฝ่ายเกินสมควร เป็นข้อสัญญาที่ไม่เป็นธรรม ศาลใช้ดุลพินิจให้ข้อตกลงนั้นมีผลใช้บังคับได้เท่าที่เป็นธรรมและพอสมควรแก่กรณีได้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พรบ.ข้อสัญญาที่ไม่เป็นธรรมฯ ม.4, ม.5, ม.10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3"/>
            <a:ext cx="11001866" cy="71553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ข้อสัญญาที่ไม่เป็นธรรม มีผลใช้บังคับได้เท่าที่เป็นธรรมและพอสมควรแก่กรณี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B4DB5A0-76A6-EB05-5422-FD4EBC08E24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745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58779"/>
            <a:ext cx="11135627" cy="5422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ข้อตกลงใดที่ไม่เป็นโมฆะ แต่สร้างภาระเแก่คู่สัญญาฝ่ายหนึ่งมากกว่า หรือข้อตกลงที่คู่สัญญาฝ่ายหนึ่งได้เปรียบคู่สัญญาอีกฝ่ายเกินสมควร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ข้อตกลงที่ ยกเว้นหรือจำกัดความรับผิดจากการผิดสัญญา  ให้ต้องรับผิดหรือรับภาระมากกว่าที่กม.กำหนด ให้สัญญาสิ้นสุดโดยไม่มีเหตุอันสมควร ให้สิทธิเลิกสัญญาโดยอีกฝ่ายมิได้ผิดสัญญาในข้อสาระสำคัญ ให้สิทธิไม่ปฏิบัติตามสัญญาข้อใดข้อหนึ่งหรือปฏิบัติตามสัญญาล่าช้าโดยไม่มีเหตุอันสมควร ให้สิทธิคู่สัญญาฝ่ายหนึ่งเรียกร้องหรือกำหนดให้อีกฝ่ายต้องรับภาระเพิ่มขึ้นมากกว่าภาระที่เป็นอยู่ในเวลาทำสัญญา สัญญาขายฝากที่กำหนดสินไถ่สูงกว่าราคาขายบวกอัตราดอกเบี้ยเกินกว่าร้อยละ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ต่อปี สัญญาเช่าซื้อที่กำหนดราคาค่าเช่าซื้อหรือกำหนดให้ผู้เช่าซื้อต้องรับภาระเกินกว่าที่ควร หรือข้อตกลงอื่นใดที่ก่อภาระเกินสมควรกว่าที่คาดหมายได้ ถือเป็นข้อตกลงที่ได้เปรียบคู่สัญญาเกินสมควร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เป็นข้อสัญญาที่ไม่เป็นธรรม ศาลใช้ดุลพินิจให้ข้อตกลงนั้นมีผลใช้บังคับได้เท่าที่เป็นธรรมและพอสมควรแก่กรณีได้ พรบ.ข้อสัญญาที่ไม่เป็นธรรมฯ ม.4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3"/>
            <a:ext cx="11001866" cy="71553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ข้อสัญญาที่ไม่เป็นธรรม มีผลใช้บังคับได้เท่าที่เป็นธรรมและพอสมควรแก่กรณี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3087006-1768-43EB-1B7D-CE575544A71A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569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940"/>
            <a:ext cx="10515600" cy="1101068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กฎหมายน่ารู้สำหรับผู้ประกอบการยุคดิจิทัล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5" y="1686910"/>
            <a:ext cx="11067392" cy="4624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ความรู้เบื้องต้นเกี่ยวกับสัญญาและธุรกรรมทางอิเล็กทรอนิกส์ </a:t>
            </a:r>
          </a:p>
          <a:p>
            <a:pPr marL="0" indent="0">
              <a:buNone/>
            </a:pP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ผู้ช่วยศาสตราจารย์ศิริศักดิ์ จึงถาวรรณ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อาจารย์ประจำ ภาควิชานิติศาสตร์ 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คณะรัฐศาสตร์และนิติศาสตร์ มหาวิทยาลัยบูรพา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092-329-4456</a:t>
            </a:r>
          </a:p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Sirisak@go.buu.ac.th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1306DD-C5D5-D210-2A88-21D97CB22524}"/>
              </a:ext>
            </a:extLst>
          </p:cNvPr>
          <p:cNvSpPr txBox="1">
            <a:spLocks/>
          </p:cNvSpPr>
          <p:nvPr/>
        </p:nvSpPr>
        <p:spPr>
          <a:xfrm>
            <a:off x="8006963" y="6046146"/>
            <a:ext cx="4106209" cy="44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ผู้ช่วยศาสตราจารย์ศิ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ริศักดิ์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จึงถาวรรณ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9DD4ECAF-D490-D2D4-65B6-F05DA3229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48" y="2681838"/>
            <a:ext cx="2362360" cy="3089472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46E162-99B7-D8AA-0288-C3581DD54D7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66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531"/>
            <a:ext cx="11001866" cy="53646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ข้อตกลงจำกัดสิทธิหรือเสรีภาพ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ในการประอบอาชีพการงาน หรือการทำนิติกรรมที่เกี่ยวกับการประกอบธุรกิจการค้าหรือวิชาชีพ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ซึ่งไม่เป็นโมฆะ แต่เป็นข้อตกลงที่ทำให้ผู้ถูกจำกัดสิทธิหรือเสรีภาพต้องรับภาระมากกว่าที่จะพึงคาดหมายได้ตามปกติ ให้มีผลบังคับได้เพียงเท่าที่เป็นธรรมและพอสมควรแก่กรณีเท่านั้น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วินิจฉัยว่าข้อตกลง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ใดทำให้ต้อง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รับภาระมากกว่าที่จะพึงคาดหมาย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ได้หรือไม่ ให้พิเคราะห์ถึง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นี้ประกอบกัน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ขอบเขตในด้านพื้นที่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ระยะเวลาของการจำกัดสิทธิหรือเสรีภาพ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และโอกาสในการประกอบอาชีพการงานหรือการทำนิติกรรมในรูปแบบอื่นหรือกับบุคคลอื่นของผู้ถูกจำกัดสิทธิหรือเสรีภาพ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ทางได้เสียทุกอย่างอันชอบด้วยกฎหมายของคู่สัญญาด้วย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พรบ.ข้อสัญญาที่ไม่เป็นธรรมฯ ม.5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3"/>
            <a:ext cx="11001866" cy="71553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ข้อสัญญาที่ไม่เป็นธรรม มีผลใช้บังคับได้เท่าที่เป็นธรรมและพอสมควรแก่กรณี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DC4680C-BD33-300A-AEC5-5EAE001B79F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475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533"/>
            <a:ext cx="11001866" cy="52876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วินิจฉัยว่าข้อสัญญาจะมีผลบังคับเพียงใด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จึงจะเป็นธรรมและพอสมควรแก่กรณี ให้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พิเคราะห์ถึงพฤติการณ์ทั้งปวง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ความสุจริต อำนาจต่อรอง ฐานะทางเศรษฐกิจ ความรู้ความเข้าใจ ความสันทัดจัดเจน ความคาดหมาย แนวทางที่เคยปฏิบัติ ทางเลือกอย่างอื่น และทางได้เสียทุกอย่างของคู่สัญญาตามสภาพที่เป็นจริง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ปกติประเพณีของสัญญาชนิดนั้น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เวลาและสถานที่ในการทำสัญญาหรือในการปฏิบัติตามสัญญา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การรับภาระที่หนักกว่ามากของคู่สัญญาฝ่ายหนึ่งเมื่อเปรียบเทียบกับคู่สัญญาอีกฝ่ายหนึ่ง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พรบ.ข้อสัญญาที่ไม่เป็นธรรมฯ ม.10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ศาลเป็นผู้ใช้ดุลพินิจ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3"/>
            <a:ext cx="11001866" cy="71553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ข้อสัญญาที่ไม่เป็นธรรม มีผลใช้บังคับได้เท่าที่เป็นธรรมและพอสมควรแก่กรณี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736C06E-AD76-66A4-B55E-2467C249FB42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764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357"/>
            <a:ext cx="11001866" cy="5353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การผิดสัญญาอาจเป็นการผิดสัญญาในข้อสาระสำคัญ หรือข้อเล็กน้อยที่เป็นรายละเอียดปลีกย่อยก็ได้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คู่สัญญาทำผิดสัญญาในข้อสาระสำคัญ อาจเป็นเหตุให้เลิกสัญญาได้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คู่สัญญาทำผิดสัญญาในข้อรายละเอียดปลีกย่อย ยังไม่เป็นเหตุเลิกสัญญา แต่อีกฝ่ายเรียกค่าเสียหายจากการผิดสัญญาจากฝ่ายที่ผิดสัญญาได้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การไม่ชำระหนี้ถือเป็นการผิดสัญญาอย่างหนึ่งแล้ว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การชำระหนี้ล่าช้า ชำระหนี้ไม่ตรงกำหนดนัดชำระหนี้ เป็นการนัดผิดชำระหนี้ และเป็นการผิดสัญญาด้วย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3"/>
            <a:ext cx="11001866" cy="71553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การผิดสัญญา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D0AC7D7-6062-4AF7-DB62-4F1783EFA971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905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การเลิกสัญญา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986"/>
            <a:ext cx="10983012" cy="49849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คู่สัญญาทั้งสองฝ่าย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ตกลงกันเลิกสัญญา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คู่สัญญาใช้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สิทธิเลิกสัญญาตามข้อตกลง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ที่กำหนดเงื่อนไขการเลิกสัญญา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คู่สัญญาใช้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สิทธิเลิกสัญญาโดยข้อกม.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การชำระหนี้เป็นพ้นวิสัยเจ้าหนี้เลิกสัญญาได้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ม.389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หรือในสัญญาบางประเภทให้สิทธิคู่สัญญาฝ่ายหนึ่งขอเลิกสัญญาโดยฝ่ายเดียวได้ แม้อีกฝ่ายไม่ได้ทำผิดสัญญา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เมื่อคู่สัญญาฝ่ายหนึ่งไม่ชำระหนี้ อีกฝ่ายหนึ่งบอกล่าวให้ชำระหนี้ในกำหนดเวลาพอสมควร  หากฝ่ายนั้นไม่ชำระหนี้ในกำหนด บอกเลิกสัญญาได้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ม.387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เลิกสัญญาแล้ว ให้คู่สัญญากลับคืนสู่ฐานะเดิม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ม.391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3CD7DC4-69BF-549A-8BE4-72D0A4EE60D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442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735"/>
            <a:ext cx="10515600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ความรู้เบื้องต้นเกี่ยวกับสัญญาและธุรกรรมทางอิเล็กทรอนิกส์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4"/>
            <a:ext cx="10983012" cy="4508419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การเกิดขึ้นของสัญญา หลักฐานและแบบของสัญญา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ผลบังคับของสัญญา การผิดสัญญาและการเลิกสัญญา</a:t>
            </a: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ความรับผิดของผู้ซื้อและผู้ขาย ข้อกฎหมายอื่นๆ ที่เกี่ยวข้องตามประมวลกฎหมาย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2E0CE0-6FCB-33FC-9C79-05C86568D6B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981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01866" cy="504305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453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อันว่าซื้อขายนั้น คือสัญญาซึ่งบุคคลฝ่ายหนึ่ง เรียกว่า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โอนกรรมสิทธิ์แห่งทรัพย์สิน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ให้แก่บุคคลอีกฝ่ายหนึ่ง เรียกว่า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และผู้ซื้อตกลงว่าจะ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ใช้ราคาทรัพย์</a:t>
            </a: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สาระสำคัญของสัญญาซื้อขาย</a:t>
            </a:r>
          </a:p>
          <a:p>
            <a:pPr lvl="1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ตกลง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โอนกรรมสิทธิ์แห่งทรัพย์สิน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ให้แก่ผู้ซื้อ</a:t>
            </a:r>
          </a:p>
          <a:p>
            <a:pPr lvl="1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ตกลงจะ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ใช้ราคาทรัพย์สิน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นั้นให้แก่ผู้ขาย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DB520-E4F9-77F9-73B5-D152BAC5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สาระสำคัญของสัญญาซื้อขาย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08E9217-FB99-9E1B-9BE7-18C3210F32BE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255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5DE4E20-A67D-7CB4-E570-F541A50E68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486899" y="3759199"/>
            <a:ext cx="1008063" cy="644525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D9F78F7-51E7-79C3-4853-A3ACF394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47749"/>
            <a:ext cx="23749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120000"/>
              <a:defRPr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(หนี้เงิน)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ชำระราคา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id="{33B4C032-9ED6-A6C1-F27B-AF73DE78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19" y="5155306"/>
            <a:ext cx="178948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ลูกหนี้มีหน้าที่ชำระราคา</a:t>
            </a:r>
          </a:p>
        </p:txBody>
      </p:sp>
      <p:sp>
        <p:nvSpPr>
          <p:cNvPr id="62469" name="AutoShape 5">
            <a:extLst>
              <a:ext uri="{FF2B5EF4-FFF2-40B4-BE49-F238E27FC236}">
                <a16:creationId xmlns:a16="http://schemas.microsoft.com/office/drawing/2014/main" id="{3642376B-0E20-2A1F-F874-D774F725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5" y="3262313"/>
            <a:ext cx="1624012" cy="1089025"/>
          </a:xfrm>
          <a:prstGeom prst="rightArrow">
            <a:avLst>
              <a:gd name="adj1" fmla="val 50000"/>
              <a:gd name="adj2" fmla="val 4548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62470" name="AutoShape 7">
            <a:extLst>
              <a:ext uri="{FF2B5EF4-FFF2-40B4-BE49-F238E27FC236}">
                <a16:creationId xmlns:a16="http://schemas.microsoft.com/office/drawing/2014/main" id="{E6230DA5-8B3F-D68F-B791-17C9D4651C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3084" y="4416424"/>
            <a:ext cx="8393115" cy="1096167"/>
          </a:xfrm>
          <a:prstGeom prst="curvedUpArrow">
            <a:avLst>
              <a:gd name="adj1" fmla="val 27830"/>
              <a:gd name="adj2" fmla="val 83905"/>
              <a:gd name="adj3" fmla="val 252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h-TH" altLang="th-TH" sz="1800" b="1">
              <a:cs typeface="TH SarabunPSK" panose="020B0500040200020003" pitchFamily="34" charset="-34"/>
            </a:endParaRPr>
          </a:p>
        </p:txBody>
      </p:sp>
      <p:sp>
        <p:nvSpPr>
          <p:cNvPr id="257033" name="Rectangle 9">
            <a:extLst>
              <a:ext uri="{FF2B5EF4-FFF2-40B4-BE49-F238E27FC236}">
                <a16:creationId xmlns:a16="http://schemas.microsoft.com/office/drawing/2014/main" id="{228EE4D4-9C83-9953-283A-992E011D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445" y="75833"/>
            <a:ext cx="2557110" cy="584775"/>
          </a:xfrm>
          <a:prstGeom prst="rect">
            <a:avLst/>
          </a:prstGeom>
          <a:gradFill>
            <a:gsLst>
              <a:gs pos="100000">
                <a:srgbClr val="00B0F0"/>
              </a:gs>
              <a:gs pos="7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สัญญาซื้อขาย ม.453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472" name="Rectangle 2">
            <a:extLst>
              <a:ext uri="{FF2B5EF4-FFF2-40B4-BE49-F238E27FC236}">
                <a16:creationId xmlns:a16="http://schemas.microsoft.com/office/drawing/2014/main" id="{379E8D52-8DE6-447B-D52B-3ED52B50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657" y="3759199"/>
            <a:ext cx="803275" cy="657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th-TH" alt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396EB66-F5C5-4280-1A47-410A4BA7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7" y="5155305"/>
            <a:ext cx="1691048" cy="1077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เจ้าหนี้มีสิทธิ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เรียกเงินราคา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EA625F5-6D9B-BEC6-A084-6901521E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19" y="821879"/>
            <a:ext cx="3338881" cy="1043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เจ้าหนี้มีสิทธิเรียกให้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โอนกรรมสิทธิ์+ส่งมอบทรัพย์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515ABE3-2FAC-BD88-1BBF-FE42DC9D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821879"/>
            <a:ext cx="3443687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ลูกหนี้มีหน้าที่</a:t>
            </a:r>
          </a:p>
          <a:p>
            <a:pPr algn="ctr" eaLnBrk="1" hangingPunct="1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โอนกรรมสิทธิ์+ส่งมอบทรัพย์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E4105C9-436B-FF8E-DE14-846C77FD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721" y="895280"/>
            <a:ext cx="17704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120000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(หนี้ส่งมอบ)</a:t>
            </a:r>
          </a:p>
        </p:txBody>
      </p:sp>
      <p:sp>
        <p:nvSpPr>
          <p:cNvPr id="62477" name="AutoShape 7">
            <a:extLst>
              <a:ext uri="{FF2B5EF4-FFF2-40B4-BE49-F238E27FC236}">
                <a16:creationId xmlns:a16="http://schemas.microsoft.com/office/drawing/2014/main" id="{A4F61C9B-B962-6DD6-D42D-C4298FA4CC1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948656" y="1804986"/>
            <a:ext cx="8393114" cy="1228723"/>
          </a:xfrm>
          <a:prstGeom prst="curvedUpArrow">
            <a:avLst>
              <a:gd name="adj1" fmla="val 25029"/>
              <a:gd name="adj2" fmla="val 68525"/>
              <a:gd name="adj3" fmla="val 274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h-TH" altLang="th-TH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615745A7-5E6C-E4B6-97D0-1031CF7D45E5}"/>
              </a:ext>
            </a:extLst>
          </p:cNvPr>
          <p:cNvSpPr/>
          <p:nvPr/>
        </p:nvSpPr>
        <p:spPr>
          <a:xfrm>
            <a:off x="7770815" y="3278189"/>
            <a:ext cx="1624012" cy="100806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คำสนอง</a:t>
            </a:r>
          </a:p>
        </p:txBody>
      </p:sp>
      <p:sp>
        <p:nvSpPr>
          <p:cNvPr id="55311" name="Rectangle 9">
            <a:extLst>
              <a:ext uri="{FF2B5EF4-FFF2-40B4-BE49-F238E27FC236}">
                <a16:creationId xmlns:a16="http://schemas.microsoft.com/office/drawing/2014/main" id="{52481192-6C70-DA21-DD41-998965022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634" y="3596977"/>
            <a:ext cx="1755609" cy="58477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สัญญาซื้อขาย</a:t>
            </a:r>
          </a:p>
        </p:txBody>
      </p:sp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99582A5B-3C8B-C61E-F883-0FB58E810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747" y="2961483"/>
            <a:ext cx="914400" cy="914400"/>
          </a:xfrm>
          <a:prstGeom prst="rect">
            <a:avLst/>
          </a:prstGeom>
        </p:spPr>
      </p:pic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A163AF2F-EF0D-DFB3-C3B1-0D4670DC8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3731" y="2935288"/>
            <a:ext cx="914400" cy="914400"/>
          </a:xfrm>
          <a:prstGeom prst="rect">
            <a:avLst/>
          </a:prstGeom>
        </p:spPr>
      </p:pic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7F4D1604-DDAC-3E69-581C-8E4B39138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8951" y="4498976"/>
            <a:ext cx="914400" cy="914400"/>
          </a:xfrm>
          <a:prstGeom prst="rect">
            <a:avLst/>
          </a:prstGeom>
        </p:spPr>
      </p:pic>
      <p:pic>
        <p:nvPicPr>
          <p:cNvPr id="6" name="Graphic 5" descr="Box outline">
            <a:extLst>
              <a:ext uri="{FF2B5EF4-FFF2-40B4-BE49-F238E27FC236}">
                <a16:creationId xmlns:a16="http://schemas.microsoft.com/office/drawing/2014/main" id="{AB4711B3-5062-D3A6-17C6-568A9D36B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3760" y="1866791"/>
            <a:ext cx="1355725" cy="1355725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921A035-4591-3CC1-363F-EE46465A6058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01866" cy="504305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456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การซื้อขายอสังหาริมทรัพย์ ถ้ามิได้ทำเป็นหนังสือและจดทะเบียนต่อพนักงานเจ้าหน้าที่เป็นโมฆะ วิธีนี้ให้ใช้ถึงซื้อขายเรือมีระวางตั้งแต่ห้าตันขึ้นไป ทั้งซื้อขายแพและสัตว์พาหนะด้วย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สัญญาจะขายหรือจะซื้อ หรือคำมั่นในการซื้อขายทรัพย์สินตามที่ระบุไว้ในวรรคหนึ่ง ถ้ามิได้มีหลักฐานเป็นหนังสืออย่างหนึ่งอย่างใดลงลายมือชื่อฝ่ายผู้ต้องรับผิดเป็นสำคัญ หรือได้วางประจำไว้ หรือได้ชำระหนี้บางส่วนแล้ว จะฟ้องร้องให้บังคับคดีหาได้ไม่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บทบัญญัติที่กล่าวมาในวรรคก่อนนี้ ให้ใช้บังคับถึงสัญญาซื้อขายสังหาริมทรัพย์ซึ่งตกลงกันเป็นราคาสองหมื่นบาท หรือกว่านั้นขึ้นไปด้วย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71F587-0945-981B-D201-7EA0BBD3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462"/>
            <a:ext cx="11001866" cy="71553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แบบ/ หลักฐานสัญญาซื้อขาย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ABF9A2-DA50-D1E7-F1B6-12B87C92875E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9004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288472"/>
            <a:ext cx="11133484" cy="5126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แบบสัญญาซื้อขาย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ทำเป็นหนังสือและจดทะเบียนต่อพนักงานเจ้าหน้าที่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ไม่ทำ เป็น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โมฆะ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1.1)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สัญญาซื้อขาย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อสังหาริมทรัพย์/ เรือระวาง 5 ตันขึ้นไป แพ สัตว์พาหนะ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(ม.456 ว.1)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หลักฐานการฟ้องคดี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(ก) หลักฐานเป็นหนังสือลงลายมือชื่อฝ่ายต้องรับผิด (ข) วางประจำไว้ (ค) ชำระหนี้บางส่วนแล้ว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หากไม่ทำฟ้องร้องให้บังคับคดีไม่ได้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(ทำอย่างใดอย่างหนึ่งเมื่อใดก็ได้ก่อนฟ้อง)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2.1)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สัญญาจะขายหรือจะซื้อ หรือคำมั่นในการซื้อขาย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(อสังหาริมทรัพย์/ เรือระวาง 5 ตันขึ้นไป แพ สัตว์พาหนะ)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(ม.456 ว.2)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2.2)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สัญญาซื้อขายสังหาริมทรัพย์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20,000 บาทขึ้นไป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(ม.456 ว.3)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D5A80-47AC-5E93-1F20-B927062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462"/>
            <a:ext cx="11001866" cy="71553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แบบ/ หลักฐานสัญญาซื้อขาย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A1E7BC1-EB5C-3660-3B25-98A2B3707FC2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183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7" name="Rectangle 2">
            <a:extLst>
              <a:ext uri="{FF2B5EF4-FFF2-40B4-BE49-F238E27FC236}">
                <a16:creationId xmlns:a16="http://schemas.microsoft.com/office/drawing/2014/main" id="{CFF42303-31AD-00F5-D5D2-A1C5F33BF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31" y="142695"/>
            <a:ext cx="8504237" cy="4603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30000"/>
              <a:buFont typeface="Wingdings" pitchFamily="2" charset="2"/>
              <a:buNone/>
              <a:defRPr/>
            </a:pPr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แบบ/ หลักฐานการฟ้องคดี ของสัญญาซื้อขาย ม.456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4F4211BD-5E35-2FFC-ED53-A0AC0D6E544A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719953"/>
            <a:ext cx="11823700" cy="1757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ม.456 ว.1 แบบของสัญญาซื้อขาย ไม่ทำ เป็นโมฆะ</a:t>
            </a: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195886E5-1FA5-8D9E-C457-50213AFC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8" y="1357399"/>
            <a:ext cx="1470075" cy="778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สัญญาซื้อขาย</a:t>
            </a:r>
          </a:p>
        </p:txBody>
      </p:sp>
      <p:sp>
        <p:nvSpPr>
          <p:cNvPr id="104459" name="Rectangle 2">
            <a:extLst>
              <a:ext uri="{FF2B5EF4-FFF2-40B4-BE49-F238E27FC236}">
                <a16:creationId xmlns:a16="http://schemas.microsoft.com/office/drawing/2014/main" id="{7C34423A-7E7C-520A-3671-5FAFEF99DA83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2546872"/>
            <a:ext cx="11823700" cy="2083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ม.456 ว.2 หลักฐานการฟ้องบังคับตามสัญญาซื้อขาย ไม่ทำยังฟ้องคดีไม่ได้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B85464-AED6-C8D9-A9A5-E45765AE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9" y="2924521"/>
            <a:ext cx="1470074" cy="773527"/>
          </a:xfrm>
          <a:prstGeom prst="rect">
            <a:avLst/>
          </a:prstGeom>
          <a:solidFill>
            <a:srgbClr val="99FF33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</a:t>
            </a:r>
          </a:p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จะซื้อจะขาย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AE52DD1-A1AE-8773-EAAE-0023CADB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5" y="4791520"/>
            <a:ext cx="11823700" cy="156006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ม.456 ว.3 หลักฐานการฟ้องบังคับตามสัญญาซื้อขาย ไม่ทำยังฟ้องคดีไม่ได้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59C2A7-3B3C-AA37-26F0-F1B32F34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85" y="1331999"/>
            <a:ext cx="879006" cy="794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สมบูรณ์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DD62D-3125-62C4-5590-5214B296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905" y="1087617"/>
            <a:ext cx="1555756" cy="38212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1.ทำเป็นหนังสือ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8FA70-324E-EBA3-BC79-0683C1154766}"/>
              </a:ext>
            </a:extLst>
          </p:cNvPr>
          <p:cNvCxnSpPr>
            <a:cxnSpLocks/>
          </p:cNvCxnSpPr>
          <p:nvPr/>
        </p:nvCxnSpPr>
        <p:spPr>
          <a:xfrm flipH="1">
            <a:off x="4973698" y="1681044"/>
            <a:ext cx="21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>
            <a:extLst>
              <a:ext uri="{FF2B5EF4-FFF2-40B4-BE49-F238E27FC236}">
                <a16:creationId xmlns:a16="http://schemas.microsoft.com/office/drawing/2014/main" id="{3F054ABA-8B77-8F9A-CF70-0DB849906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7" y="1974934"/>
            <a:ext cx="1535373" cy="37136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2.จดทะเบียน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FC136BD-CD3C-4D41-D924-99C7EC89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923" y="2928725"/>
            <a:ext cx="1188826" cy="152365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ทำอย่างใดอย่างหนึ่งฟ้องคดีได้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CBACF9-F240-5787-B81F-C73B75D4A283}"/>
              </a:ext>
            </a:extLst>
          </p:cNvPr>
          <p:cNvCxnSpPr>
            <a:cxnSpLocks/>
          </p:cNvCxnSpPr>
          <p:nvPr/>
        </p:nvCxnSpPr>
        <p:spPr>
          <a:xfrm flipV="1">
            <a:off x="5219254" y="1270441"/>
            <a:ext cx="9237" cy="903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050FFE0E-C8BA-F440-FDBA-2FA222D3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46" y="1190342"/>
            <a:ext cx="2545594" cy="10903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3260C"/>
              </a:buClr>
              <a:buSzPct val="130000"/>
            </a:pPr>
            <a:r>
              <a:rPr lang="th-TH" alt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อสัง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หาริมทรัพย์/ เรือระวาง 5 ตันขึ้นไป/ แพ (คนอยู่อาศัย)/ สัตว์พาหนะ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246B7A8-52F2-F492-756D-D4371C08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9" y="3740312"/>
            <a:ext cx="1470074" cy="7735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คำมั่นซื้อขาย</a:t>
            </a:r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521682C7-237B-D5FC-0DD7-ABCD87AD4019}"/>
              </a:ext>
            </a:extLst>
          </p:cNvPr>
          <p:cNvSpPr/>
          <p:nvPr/>
        </p:nvSpPr>
        <p:spPr>
          <a:xfrm>
            <a:off x="2042398" y="1605643"/>
            <a:ext cx="264319" cy="262950"/>
          </a:xfrm>
          <a:prstGeom prst="plus">
            <a:avLst>
              <a:gd name="adj" fmla="val 472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D0260CF1-D974-5099-3959-0159CF3CCAC5}"/>
              </a:ext>
            </a:extLst>
          </p:cNvPr>
          <p:cNvSpPr/>
          <p:nvPr/>
        </p:nvSpPr>
        <p:spPr>
          <a:xfrm>
            <a:off x="2017260" y="3495014"/>
            <a:ext cx="264319" cy="262950"/>
          </a:xfrm>
          <a:prstGeom prst="plus">
            <a:avLst>
              <a:gd name="adj" fmla="val 472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10BB717C-1CB3-2CDD-9079-1EBE07E16287}"/>
              </a:ext>
            </a:extLst>
          </p:cNvPr>
          <p:cNvSpPr/>
          <p:nvPr/>
        </p:nvSpPr>
        <p:spPr>
          <a:xfrm>
            <a:off x="6033487" y="1598914"/>
            <a:ext cx="264319" cy="262950"/>
          </a:xfrm>
          <a:prstGeom prst="plus">
            <a:avLst>
              <a:gd name="adj" fmla="val 472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32342F26-51EB-1E8B-7185-758BFC38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45" y="5359076"/>
            <a:ext cx="2545595" cy="778943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หาริมทรัพย์ 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20,000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บาท ขึ้นไป (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≥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20,000)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482FFB2-6F05-895F-0413-52C7BF77A91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5222240" y="1278677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AF46847-749A-1FC2-9045-17307B8C4BAC}"/>
              </a:ext>
            </a:extLst>
          </p:cNvPr>
          <p:cNvCxnSpPr>
            <a:cxnSpLocks/>
          </p:cNvCxnSpPr>
          <p:nvPr/>
        </p:nvCxnSpPr>
        <p:spPr>
          <a:xfrm flipH="1">
            <a:off x="5225604" y="2157989"/>
            <a:ext cx="2326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9E7FD0-0453-CDD0-BBC6-FE1F5229DA8E}"/>
              </a:ext>
            </a:extLst>
          </p:cNvPr>
          <p:cNvCxnSpPr>
            <a:cxnSpLocks/>
          </p:cNvCxnSpPr>
          <p:nvPr/>
        </p:nvCxnSpPr>
        <p:spPr>
          <a:xfrm flipH="1">
            <a:off x="7019760" y="1285407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41DD4F-89AB-0474-AACE-DD8F08320390}"/>
              </a:ext>
            </a:extLst>
          </p:cNvPr>
          <p:cNvCxnSpPr>
            <a:cxnSpLocks/>
          </p:cNvCxnSpPr>
          <p:nvPr/>
        </p:nvCxnSpPr>
        <p:spPr>
          <a:xfrm flipH="1">
            <a:off x="7010660" y="2156594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AF396E-CE44-3898-19F4-9D56F9D24690}"/>
              </a:ext>
            </a:extLst>
          </p:cNvPr>
          <p:cNvCxnSpPr>
            <a:cxnSpLocks/>
          </p:cNvCxnSpPr>
          <p:nvPr/>
        </p:nvCxnSpPr>
        <p:spPr>
          <a:xfrm flipV="1">
            <a:off x="7231817" y="1272707"/>
            <a:ext cx="9237" cy="903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49" name="Straight Connector 104448">
            <a:extLst>
              <a:ext uri="{FF2B5EF4-FFF2-40B4-BE49-F238E27FC236}">
                <a16:creationId xmlns:a16="http://schemas.microsoft.com/office/drawing/2014/main" id="{8CE88141-ED35-9AC0-8E28-2313F7F993B9}"/>
              </a:ext>
            </a:extLst>
          </p:cNvPr>
          <p:cNvCxnSpPr>
            <a:cxnSpLocks/>
          </p:cNvCxnSpPr>
          <p:nvPr/>
        </p:nvCxnSpPr>
        <p:spPr>
          <a:xfrm flipH="1">
            <a:off x="7252425" y="1681044"/>
            <a:ext cx="289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31B07CBD-B72E-A905-B711-C1AF7483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198" y="1278677"/>
            <a:ext cx="1798784" cy="7943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 2 ประการ</a:t>
            </a:r>
          </a:p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สัญญาเป็น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โมฆะ</a:t>
            </a:r>
          </a:p>
        </p:txBody>
      </p:sp>
      <p:sp>
        <p:nvSpPr>
          <p:cNvPr id="104453" name="Rectangle 2">
            <a:extLst>
              <a:ext uri="{FF2B5EF4-FFF2-40B4-BE49-F238E27FC236}">
                <a16:creationId xmlns:a16="http://schemas.microsoft.com/office/drawing/2014/main" id="{099CD29A-0D2C-9504-D893-9A37A7C5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378" y="3058778"/>
            <a:ext cx="2551963" cy="117507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3260C"/>
              </a:buClr>
              <a:buSzPct val="130000"/>
            </a:pPr>
            <a:r>
              <a:rPr lang="th-TH" alt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อสัง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หาริมทรัพย์/ เรือระวาง 5 ตันขึ้นไป/ แพ (คนอยู่อาศัย)/ สัตว์พาหนะ</a:t>
            </a:r>
          </a:p>
        </p:txBody>
      </p:sp>
      <p:sp>
        <p:nvSpPr>
          <p:cNvPr id="104454" name="Rectangle 2">
            <a:extLst>
              <a:ext uri="{FF2B5EF4-FFF2-40B4-BE49-F238E27FC236}">
                <a16:creationId xmlns:a16="http://schemas.microsoft.com/office/drawing/2014/main" id="{0B726F2C-5E65-5747-B58B-BD17ACEF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900" y="3474181"/>
            <a:ext cx="3379200" cy="477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4.ได้วางประจำไว้ (มัดจำ)</a:t>
            </a:r>
          </a:p>
        </p:txBody>
      </p:sp>
      <p:sp>
        <p:nvSpPr>
          <p:cNvPr id="104456" name="Rectangle 2">
            <a:extLst>
              <a:ext uri="{FF2B5EF4-FFF2-40B4-BE49-F238E27FC236}">
                <a16:creationId xmlns:a16="http://schemas.microsoft.com/office/drawing/2014/main" id="{4A79BB18-820D-8966-33A1-21F30312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900" y="2928724"/>
            <a:ext cx="3379200" cy="477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3.หลักฐานเป็นหนังสือ ลงชื่อฝ่ายรับผิด</a:t>
            </a:r>
          </a:p>
        </p:txBody>
      </p:sp>
      <p:sp>
        <p:nvSpPr>
          <p:cNvPr id="104457" name="Rectangle 2">
            <a:extLst>
              <a:ext uri="{FF2B5EF4-FFF2-40B4-BE49-F238E27FC236}">
                <a16:creationId xmlns:a16="http://schemas.microsoft.com/office/drawing/2014/main" id="{B4CBAD29-80D6-836D-1C07-5F273314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900" y="4026095"/>
            <a:ext cx="3379200" cy="430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5.ชำระหนี้บางส่วน</a:t>
            </a:r>
          </a:p>
        </p:txBody>
      </p:sp>
      <p:cxnSp>
        <p:nvCxnSpPr>
          <p:cNvPr id="104458" name="Straight Connector 104457">
            <a:extLst>
              <a:ext uri="{FF2B5EF4-FFF2-40B4-BE49-F238E27FC236}">
                <a16:creationId xmlns:a16="http://schemas.microsoft.com/office/drawing/2014/main" id="{27E6CBDE-C46A-9342-1F93-7DC0D18A5F71}"/>
              </a:ext>
            </a:extLst>
          </p:cNvPr>
          <p:cNvCxnSpPr>
            <a:cxnSpLocks/>
          </p:cNvCxnSpPr>
          <p:nvPr/>
        </p:nvCxnSpPr>
        <p:spPr>
          <a:xfrm flipH="1">
            <a:off x="4967094" y="3699203"/>
            <a:ext cx="21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60" name="Straight Connector 104459">
            <a:extLst>
              <a:ext uri="{FF2B5EF4-FFF2-40B4-BE49-F238E27FC236}">
                <a16:creationId xmlns:a16="http://schemas.microsoft.com/office/drawing/2014/main" id="{B1B0A49D-1E7E-46C0-6CBA-7DDA36584EEE}"/>
              </a:ext>
            </a:extLst>
          </p:cNvPr>
          <p:cNvCxnSpPr>
            <a:cxnSpLocks/>
          </p:cNvCxnSpPr>
          <p:nvPr/>
        </p:nvCxnSpPr>
        <p:spPr>
          <a:xfrm flipV="1">
            <a:off x="5196487" y="3138226"/>
            <a:ext cx="0" cy="1120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62" name="Straight Connector 104461">
            <a:extLst>
              <a:ext uri="{FF2B5EF4-FFF2-40B4-BE49-F238E27FC236}">
                <a16:creationId xmlns:a16="http://schemas.microsoft.com/office/drawing/2014/main" id="{DBD81F60-0633-94AC-A6E1-5910706F8041}"/>
              </a:ext>
            </a:extLst>
          </p:cNvPr>
          <p:cNvCxnSpPr>
            <a:cxnSpLocks/>
          </p:cNvCxnSpPr>
          <p:nvPr/>
        </p:nvCxnSpPr>
        <p:spPr>
          <a:xfrm flipH="1">
            <a:off x="5190236" y="3157136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63" name="Straight Connector 104462">
            <a:extLst>
              <a:ext uri="{FF2B5EF4-FFF2-40B4-BE49-F238E27FC236}">
                <a16:creationId xmlns:a16="http://schemas.microsoft.com/office/drawing/2014/main" id="{CABB2296-ED5F-0AB9-8108-B31DB91994D2}"/>
              </a:ext>
            </a:extLst>
          </p:cNvPr>
          <p:cNvCxnSpPr>
            <a:cxnSpLocks/>
          </p:cNvCxnSpPr>
          <p:nvPr/>
        </p:nvCxnSpPr>
        <p:spPr>
          <a:xfrm flipH="1">
            <a:off x="5178937" y="4241874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64" name="Straight Connector 104463">
            <a:extLst>
              <a:ext uri="{FF2B5EF4-FFF2-40B4-BE49-F238E27FC236}">
                <a16:creationId xmlns:a16="http://schemas.microsoft.com/office/drawing/2014/main" id="{F9C59D7F-DA09-12C0-2293-327DF8CB1C80}"/>
              </a:ext>
            </a:extLst>
          </p:cNvPr>
          <p:cNvCxnSpPr>
            <a:cxnSpLocks/>
          </p:cNvCxnSpPr>
          <p:nvPr/>
        </p:nvCxnSpPr>
        <p:spPr>
          <a:xfrm flipH="1">
            <a:off x="5187250" y="3708989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6" name="Rectangle 2">
            <a:extLst>
              <a:ext uri="{FF2B5EF4-FFF2-40B4-BE49-F238E27FC236}">
                <a16:creationId xmlns:a16="http://schemas.microsoft.com/office/drawing/2014/main" id="{956CDA5C-E45A-04D1-F10E-659E654F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8" y="5359077"/>
            <a:ext cx="1470075" cy="778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สัญญาซื้อขาย</a:t>
            </a:r>
          </a:p>
        </p:txBody>
      </p:sp>
      <p:sp>
        <p:nvSpPr>
          <p:cNvPr id="104467" name="Rectangle 2">
            <a:extLst>
              <a:ext uri="{FF2B5EF4-FFF2-40B4-BE49-F238E27FC236}">
                <a16:creationId xmlns:a16="http://schemas.microsoft.com/office/drawing/2014/main" id="{01850940-F9F3-657B-2203-A3A23106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1814" y="2947091"/>
            <a:ext cx="1258767" cy="1523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หากไม่ทำทั้ง 3 อย่าง</a:t>
            </a:r>
          </a:p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ฟ้องคดีไม่ได้</a:t>
            </a:r>
          </a:p>
        </p:txBody>
      </p:sp>
      <p:cxnSp>
        <p:nvCxnSpPr>
          <p:cNvPr id="104468" name="Straight Connector 104467">
            <a:extLst>
              <a:ext uri="{FF2B5EF4-FFF2-40B4-BE49-F238E27FC236}">
                <a16:creationId xmlns:a16="http://schemas.microsoft.com/office/drawing/2014/main" id="{F8F12E07-67A0-1119-8C10-68D6406EC97C}"/>
              </a:ext>
            </a:extLst>
          </p:cNvPr>
          <p:cNvCxnSpPr>
            <a:cxnSpLocks/>
          </p:cNvCxnSpPr>
          <p:nvPr/>
        </p:nvCxnSpPr>
        <p:spPr>
          <a:xfrm flipH="1">
            <a:off x="8797036" y="3182536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69" name="Straight Connector 104468">
            <a:extLst>
              <a:ext uri="{FF2B5EF4-FFF2-40B4-BE49-F238E27FC236}">
                <a16:creationId xmlns:a16="http://schemas.microsoft.com/office/drawing/2014/main" id="{225730EB-DB16-E6B6-8286-E167B0C4EAA7}"/>
              </a:ext>
            </a:extLst>
          </p:cNvPr>
          <p:cNvCxnSpPr>
            <a:cxnSpLocks/>
          </p:cNvCxnSpPr>
          <p:nvPr/>
        </p:nvCxnSpPr>
        <p:spPr>
          <a:xfrm flipH="1">
            <a:off x="8798437" y="4229174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70" name="Straight Connector 104469">
            <a:extLst>
              <a:ext uri="{FF2B5EF4-FFF2-40B4-BE49-F238E27FC236}">
                <a16:creationId xmlns:a16="http://schemas.microsoft.com/office/drawing/2014/main" id="{CEF852A7-9FFF-1502-F0D0-B49C6003FEC3}"/>
              </a:ext>
            </a:extLst>
          </p:cNvPr>
          <p:cNvCxnSpPr>
            <a:cxnSpLocks/>
          </p:cNvCxnSpPr>
          <p:nvPr/>
        </p:nvCxnSpPr>
        <p:spPr>
          <a:xfrm flipH="1">
            <a:off x="8806750" y="3708989"/>
            <a:ext cx="232665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1" name="Cross 104470">
            <a:extLst>
              <a:ext uri="{FF2B5EF4-FFF2-40B4-BE49-F238E27FC236}">
                <a16:creationId xmlns:a16="http://schemas.microsoft.com/office/drawing/2014/main" id="{6050996C-07D8-2469-EE15-3A92602DDBB3}"/>
              </a:ext>
            </a:extLst>
          </p:cNvPr>
          <p:cNvSpPr/>
          <p:nvPr/>
        </p:nvSpPr>
        <p:spPr>
          <a:xfrm>
            <a:off x="2017260" y="5621097"/>
            <a:ext cx="264319" cy="262950"/>
          </a:xfrm>
          <a:prstGeom prst="plus">
            <a:avLst>
              <a:gd name="adj" fmla="val 472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4472" name="Straight Connector 104471">
            <a:extLst>
              <a:ext uri="{FF2B5EF4-FFF2-40B4-BE49-F238E27FC236}">
                <a16:creationId xmlns:a16="http://schemas.microsoft.com/office/drawing/2014/main" id="{B36378F2-BDB4-FD41-987D-36E650B01A7C}"/>
              </a:ext>
            </a:extLst>
          </p:cNvPr>
          <p:cNvCxnSpPr>
            <a:cxnSpLocks/>
          </p:cNvCxnSpPr>
          <p:nvPr/>
        </p:nvCxnSpPr>
        <p:spPr>
          <a:xfrm flipV="1">
            <a:off x="5074112" y="3698247"/>
            <a:ext cx="8161" cy="2050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75" name="Straight Connector 104474">
            <a:extLst>
              <a:ext uri="{FF2B5EF4-FFF2-40B4-BE49-F238E27FC236}">
                <a16:creationId xmlns:a16="http://schemas.microsoft.com/office/drawing/2014/main" id="{CEA94822-97DE-5A30-430D-63D4284995EA}"/>
              </a:ext>
            </a:extLst>
          </p:cNvPr>
          <p:cNvCxnSpPr>
            <a:cxnSpLocks/>
          </p:cNvCxnSpPr>
          <p:nvPr/>
        </p:nvCxnSpPr>
        <p:spPr>
          <a:xfrm flipH="1">
            <a:off x="4958340" y="5748547"/>
            <a:ext cx="123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375F35C-9738-9958-8BF1-A6A98EB7362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751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1866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กฎหมายที่เกี่ยวข้อง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1866" cy="4351338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ประมวลกฎหมายแพ่งและพาณิชย์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พระราชบัญญัติข้อสัญญาที่ไม่เป็นธรรม 2540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พระราชบัญญัติความรับผิดอันเกิดจากสินค้าที่ไม่ปลอดภัย 2551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พระราชบัญญัติธุรกรรมทางอิเล็กทรอนิกส์ 2544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พระราชบัญญัติวิธีพิจารณาคดีผู้บริโภค 2551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655F816-2151-BC2D-14A9-9E7C8B832B08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1955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01866" cy="50430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ทรัพย์ที่ขายชำรุดบกพร่องเป็นเหตุให้เสื่อมราคา/ เสื่อมความเหมาะสมแก่ประโยชน์ในการใช้ตามปกติ เสื่อมความเหมาะสมแก่ประโยชน์ที่มุ่งหมายโดยสัญญา ผู้ขายต้องรับผิด ไม่ว่าผู้ขายรู้อยู่แล้วหรือไม่รู้ว่ามีความชำรุดบกพร่อง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ม.472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ผู้ขายไม่ต้องรับผิด หากผู้ซื้อรู้อยู่แล้วในเวลาซื้อขายว่ามีความชำรุดบกพร่อง หรือควรจะรู้ได้หากผู้ซื้อใช้ระมัดระวังอันพึงคาดหมายได้แต่วิญญูชน หรือความชำรุดบกพร่องนั้นเห้นได้ประจักษ์ในเวลาส่งมอบและผู้ซื้อรับทรัพย์นั้นไว้โดยไม่อิดเอื้อน หรือซื้อทรัพย์จากการขายทอดตลาด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ม.473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โดยห้ามฟ้องเมื่อพ้นกำหนด 1 ปี นับแต่พบเห็นความชำรุดบกพร่อง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ม.474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462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ผู้ขายรับผิดเพื่อความชำรุดบกพร่อง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2D9FC0D-A8FD-3AE4-F434-9C49DB75082C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027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6"/>
            <a:ext cx="11001866" cy="55781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หากมีผู้ใดมารบกวนขัดสิทธิผู้ซื้อในการครอบทรัพย์สิน เพราะบุคคลนั้นมีสิทธิเหนือทรัพย์สินที่ได้ซื้อขายอยู่ในเวลาซื้อขาย หรือเพราะความผิดของผู้ขาย ผู้ขายต้องรับผิด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ม.475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ผู้ขายไม่ต้องรับผิด หากผู้ซื้อรู้อยู่แล้วในเวลาซื้อขายว่าผู้ก่อการรบกวน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ม.476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ผู้ขายต้องรับผิด ถ้าทรัพย์สินซึ่งซื้อขายกันหลุดไปจากผู้ซื้อทั้งหมดหรือแต่บางส่วน เพราะเหตุการรอนสิทธิ หรือว่าทรัพย์สินนั้นตกอยู่ในบังคับแห่งสิทธิอย่างใดซึ่งเป็นเหตุให้เสื่อมราคา หรือเสื่อมความเหมาะสมแก่การที่จะใช้ หรือเสื่อมความสะดวกในการใช้สอย หรือเสื่อมประโยชน์อันจะพึงได้แต่ทรัพย์สินนั้น และซึ่งผู้ซื้อไม่ได้รู้อยู่แล้วในเวลาซื้อขาย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ม.479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ห้ามฟ้องเมื่อพ้นกำหนด 3 เดือน นับแต่วันคำพิพากษาคดีเดิมถึงที่สุด/ นับแต่วันประนีประนอมยอมความ/ วันที่ยอมตามบุคคลภายนอกเรียกร้องนั้น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ม.481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ผู้ขายไม่ต้องรับผิดในการรอนสิทธิ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ม.482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77" y="199242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ผู้ขายรับผิดในการรอนสิทธิ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0F2D7B8-5AAC-A577-7A07-E34F1DB0B694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730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11001866" cy="5233554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ส่งมอบของที่ขายให้ผู้ซื้อ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ม.461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ถ้าสัญญากำหนดให้ส่งของที่ขายจากที่หนึ่งไปให้ผู้ซื้อ เมื่อส่งมอบของให้ผู้ขนส่ง ถือว่าส่งมอบสำเร็จ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ม.463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ค่าขนส่งทรัพย์สิน ผู้ซื้อเป็นผู้ออก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ม.464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ส่งมอบของ ไม่ครบ/เกิน หรือผสมปนกับของอื่น ผู้ซื้อเลือกได้ว่าจะรับไว้/บอกปัดไม่รับ แล้วชำระราคาตามส่วน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ม.465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ห้ามฟ้องให้รับผิดในการขาด/ เกินจำนวน เพื่อพ้นกำหนด 1 ปี นับแต่ส่งมอบ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ม.467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กรณีขายตามตัวอย่าง ผู้ขายต้องส่งมอบส่งของให้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ตรงตัวอย่าง และตรงคำพรรณา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ม.503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(ส่งของตรงปก) การฟ้องให้รับผิดส่งของไม่ตรงตัวอย่าง/ คำพรรณา ห้ามฟ้องเมื่อพ้น 1 ปีนับแต่ส่งมอบ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ม.504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ขายเผื่อชอบ คือ การซื้อขายโดยมีเงื่อนให้ผู้ซื้อมีโอกาสตรวจดูก่อนรับซื้อ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ม.505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ถ้าผู้ซื้อไม่บอกว่าไม่ยอมรับ ไม่ส่งทรัพย์คืนในเวลา ผู้ซื้อทำการอันเป็นปริยายว่ารับซื้อของนั้น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ม.508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หน้าที่ผู้ขาย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4782DF0-93FB-A4C2-E973-C077684C6A7A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1337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6"/>
            <a:ext cx="11001866" cy="5333998"/>
          </a:xfrm>
        </p:spPr>
        <p:txBody>
          <a:bodyPr>
            <a:normAutofit lnSpcReduction="1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สินค้าที่ไม่ปลอดภัย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คือ สินค้าที่ก่อ/ อาจก่อความเสียหายขึ้นได้ ไม่ว่าเพราะเหตุจาก (1) ความบกพร่องในการผลิต การออกแบบ/ (2) ไม่ได้กำหนดวิธีใช้ วิธีเก็บรักษา คำเตือน ข้อมูลเกี่ยวกับสินค้า/ (3) กำหนดไว้แต่ไม่ถูกต้อง/ (4) ไม่ชัดเจนตามสมควร  ทั้งนี้ โดยคำนึงถึงสภาพของสินค้า รวมทั้งลักษณะการใช้งานและการเก็บรักษาตามปกติธรรมดาของสินค้าอันพึงคาดหมายได้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ม.4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“ผู้ประกอบการ” หมายความว่า (๑) ผู้ผลิต หรือผู้ว่าจ้างให้ผลิต (๒) ผู้นำเข้า (๓) ผู้ขายสินค้าที่ไม่สามารถระบุตัวผู้ผลิต ผู้ว่าจ้างให้ผลิต หรือผู้นำเข้าได้ (๔) ผู้ซึ่งใช้ชื่อ ชื่อทางการค้า เครื่องหมายการค้า เครื่องหมาย ข้อความหรือแสดงด้วยวิธีใด ๆ อันมีลักษณะที่จะทำให้เกิดความเข้าใจได้ว่าเป็นผู้ผลิต ผู้ว่าจ้างให้ผลิตหรือผู้นำเข้า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ม.4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ผู้ประกอบการทุกคนต้องร่วมกันรับผิดต่อผู้เสียหายในความเสียหายที่เกิดจากสินค้าที่ไม่ปลอดภัย และสินค้านั้นได้มีการขายให้แก่ผู้บริโภคแล้ว ไม่ว่าความเสียหายนั้นจะเกิดจากการกระทำโดยจงใจหรือประมาทเลินเล่อของผู้ประกอบการหรือไม่ก็ตาม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ม.5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ผู้ขายรับผิดในความเสียหายจากสินค้าที่ไม่ปลอดภัย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E174B3A-DA6B-8D3C-CAE4-A938A26628F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3664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56846"/>
            <a:ext cx="11065625" cy="58598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สินค้าที่ไม่ปลอดภัย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ตาม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ม.4 คือ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สินค้าซึ่งก่อ อาจก่อความเสียหาย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เพราะเหตุ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(1) ความ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บกพร่องในการผลิต บกพร่องในการออกแบบ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(2)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ไม่ได้กำหนด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วิธีใช้ วิธีเก็บรักษา คำเตือน ข้อมูลเกี่ยวกับสินค้า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(3)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(วิธีใช้ วิธีเก็บรักษา คำเตือน ข้อมูลเกี่ยวกับสินค้า) ไว้แต่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ไม่ถูกต้อง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(4)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(วิธีใช้ วิธีเก็บรักษา คำเตือน ข้อมูลเกี่ยวกับสินค้า)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ไม่ชัดเจนตามสมควร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ทั้งนี้ โดย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สภาพของสินค้า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ลักษณะการใช้งาน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เก็บรักษาตามปกติธรรมดา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ของสินค้าอันพึงคาดหมายได้  ที่ก่อให้เกิดความเสียหาย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ผู้ขายซึ่งเป็นผู้ผลิต/ผู้ว่าจ้างให้ผลิต/ผู้นำเข้ามาขาย/ผู้ขายสินค้าที่ไม่สามารถระบุตัวผู้ผลิต ผู้ว่าจ้างให้ผลิต ผู้นำเข้าได้/ผู้ขายซึ่งใช้ชื่อ ชื่อทางการค้า เครื่องหมายการค้า เครื่องหมาย ข้อความหรือแสดงด้วยวิธีใด ๆ อันมีลักษณะที่จะทำให้เกิดความเข้าใจได้ว่าเป็นผู้ผลิต ผู้ว่าจ้างให้ผลิตหรือผู้นำเข้า ถือเป็น “ผู้ประกอบการ” ตาม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ผู้ประกอบการทุกคนที่เกี่ยวข้องต้องร่วมกันรับผิดต่อผู้เสียหายในความเสียหายที่เกิดจากสินค้าที่ไม่ปลอดภัย และสินค้านั้นได้มีการขายให้แก่ผู้บริโภคแล้ว ไม่ว่าความเสียหายนั้นจะเกิดจากการกระทำโดยจงใจหรือประมาทเลินเล่อของผู้ประกอบการหรือไม่ก็ตาม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ม.5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14131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ผู้ขายรับผิดในความเสียหายจากสินค้าที่ไม่ปลอดภัย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0140275-A9BB-7EAB-4F83-D4EFA49F4AF1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3354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5"/>
            <a:ext cx="11001866" cy="5668487"/>
          </a:xfrm>
        </p:spPr>
        <p:txBody>
          <a:bodyPr>
            <a:normAutofit fontScale="92500" lnSpcReduction="2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นอกจากค่าสินไหมทดแทนเพื่อละเมิดตามประมวลกฎหมายแพ่งและพาณิชย์ ศาลมีอำนาจกำหนดค่าสินไหมทดแทนเพื่อความเสียหายตามหลักเกณฑ์ดังต่อไปนี้ด้วย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ค่าเสียหายสำหรับความเสียหายต่อจิตใจ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อันเป็นผลเนื่องมาจากความเสียหายต่อร่างกาย สุขภาพ หรืออนามัยของผู้เสียหาย และหากผู้เสียหายถึงแก่ความตาย สามี ภริยา บุพการี หรือผู้สืบสันดานของบุคคลนั้นชอบที่จะได้รับค่าเสียหายสำหรับความเสียหายต่อจิตใจ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หากข้อเท็จจริงปรากฏว่าผู้ประกอบการได้ผลิต นำเข้า หรือขายสินค้าโดยรู้อยู่แล้วว่าสินค้านั้นเป็นสินค้าที่ไม่ปลอดภัย หรือมิได้รู้เพราะความประมาทเลินเล่ออย่างร้ายแรง หรือเมื่อรู้ว่าสินค้าไม่ปลอดภัยภายหลังจากการผลิต นำเข้า หรือขายสินค้านั้นแล้วไม่ดำเนินการใด ๆ ตามสมควรเพื่อป้องกันไม่ให้เกิดความเสียหาย ให้ศาลมีอำนาจสั่งให้ผู้ประกอบการจ่าย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ค่าสินไหมทดแทนเพื่อการลงโทษ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เพิ่มขึ้นจากจำนวนค่าสินไหมทดแทนที่แท้จริงที่ศาลกำหนดได้ตามที่ศาลเห็นสมควร แต่ไม่เกินสองเท่าของค่าสินไหมทดแทนที่แท้จริงนั้น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ทั้งนี้ โดยคำนึงถึงพฤติการณ์ต่าง ๆ เช่น ความร้ายแรงของความเสียหายที่ผู้เสียหายได้รับ การที่ผู้ประกอบการรู้ถึงความไม่ปลอดภัยของสินค้า ระยะเวลาที่ผู้ประกอบการปกปิดความไม่ปลอดภัยของสินค้า การดำเนินการของผู้ประกอบการเมื่อทราบว่าสินค้านั้นเป็นสินค้าที่ไม่ปลอดภัย ผลประโยชน์ที่ผู้ประกอบการได้รับ สถานะทางการเงินของผู้ประกอบการ การที่ผู้ประกอบการได้บรรเทาความเสียหายที่เกิดขึ้น ตลอดจนการที่ผู้เสียหายมีส่วนในการก่อให้เกิดความเสียหายด้วย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ม.11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ผู้ขายรับผิดในความเสียหายจากสินค้าที่ไม่ปลอดภัย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5560E1-D746-379D-E76D-7332D61DBCE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3606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95" y="972589"/>
            <a:ext cx="11346871" cy="57765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นอกจากค่าสินไหมทดแทนเพื่อละเมิดตามประมวลกฎหมายแพ่งและพาณิชย์ ศาลมีอำนาจกำหนดค่าสินไหมทดแทนเพื่อความเสียหายต่อไปนี้ด้วย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ค่าเสียหายสำหรับความเสียหายต่อจิตใจ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เนื่องมาจาก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ผู้เสียหายเจ็บป่วย บาดเจ็บ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ความเสียหายต่อร่างกาย สุขภาพ หรืออนามัยของผู้เสียหาย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ผู้เสียหายตาย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สามี ภริยา บุพการี หรือผู้สืบสันดานของบุคคลนั้นชอบที่จะได้รับค่าเสียหายสำหรับความเสียหายต่อจิตใจ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ค่าสินไหมทดแทนเพื่อการลงโทษ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หากปรากฏว่า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ได้ผลิต นำเข้า ขายสินค้าโดย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รู้อยู่แล้วว่าสินค้านั้นเป็นสินค้าที่ไม่ปลอดภัย หรือมิได้รู้เพราะความประมาทเลินเล่ออย่างร้ายแรง หรือเมื่อรู้ว่าสินค้าไม่ปลอดภัยภายหลังจากการผลิต นำเข้า หรือขายสินค้านั้นแล้วไม่ดำเนินการใด ๆ ตามสมควรเพื่อป้องกันไม่ให้เกิดความเสียหาย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ให้ศาลมีอำนาจสั่งให้ผู้ประกอบการจ่าย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ค่าสินไหมทดแทนเพื่อการลงโทษ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เพิ่มขึ้นจากจำนวนค่าสินไหมทดแทนที่แท้จริงที่ศาลกำหนดได้ตามที่ศาลเห็นสมควร แต่ไม่เกิน </a:t>
            </a:r>
            <a:r>
              <a:rPr lang="en-US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เท่าของค่าสินไหมทดแทนที่แท้จริงนั้น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โดยคำนึงถึงพฤติการณ์ต่าง ๆ เช่น ความร้ายแรงของความเสียหายที่ผู้เสียหายได้รับ การที่ผู้ประกอบการรู้ถึงความไม่ปลอดภัยของสินค้า ระยะเวลาที่ผู้ประกอบการปกปิดความไม่ปลอดภัยของสินค้า การดำเนินการของผู้ประกอบการเมื่อทราบว่าสินค้านั้นเป็นสินค้าที่ไม่ปลอดภัย ผลประโยชน์ที่ผู้ประกอบการได้รับ สถานะทางการเงินของผู้ประกอบการ การที่ผู้ประกอบการได้บรรเทาความเสียหายที่เกิดขึ้น ตลอดจนการที่ผู้เสียหายมีส่วนในการก่อให้เกิดความเสียหายด้วย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ม.11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95" y="196521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ผู้ขายรับผิดในความเสียหายจากสินค้าที่ไม่ปลอดภัย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9A7D2-B2E9-B1B8-EF00-8CB3E35D4C9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830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1001866" cy="5169724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รับผิดฐานผิดสัญญาซื้อขาย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รับผิดในความชำรุดบกพร่อง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รับผิดในการรอนสิทธิ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รับผิดในฐานละเมิด จงใจ/ประมาททำให้เกิดความเสียหาย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รับผิดในความเสียหายต่อจิตใจ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รับผิดในความเสียหายจากสินค้าที่ไม่ปลอดภัย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ความรับผิดของผู้ขายเกี่ยวกับสัญญาซื้อขาย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58825A7-2249-4793-0C03-D50066F60B2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8608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01866" cy="5043054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ผู้ซื้อต้องรับมอบทรัพย์สินที่ซื้อ และชำระราคาตามสัญญา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ม.486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กำหนดราคาในสัญญาซื้อขายได้ หรือกำหนดกันด้วยวิธีที่ได้ตกลง หรือถือตามที่คู่สัญญาประพฤติกัน ถ้าไม่กำหนดราคาเด็ดขาด ผู้ซื้อต้องใช้ราคาตามสมควร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ม.487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ผู้ซื้อพบความชำรุดบกพร่อง ยึดหน่วงราคาไว้ได้ทั้งหมด/ บางส่วน เว้นผู้ขายหาประกันที่สมควร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ม.488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หน้าที่ผู้ซื้อ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AF9F4ED-7B71-A77B-9B5A-ED76778237C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9208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009"/>
            <a:ext cx="11157065" cy="59078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ผู้บริโภค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หมายถึง ผู้ซื้อหรือผู้ได้รับบริการจากผู้ประกอบธุรกิจ ผู้ซึ่งได้รับการเสนอหรือการชักชวนจากผู้ประกอบธุรกิจเพื่อให้ซื้อสินค้าหรือรับบริการ รวมถึง ผู้ใช้สินค้าหรือผู้ได้รับบริการจากผู้ประกอบธุรกิจโดยชอบ แม้มิได้เป็นผู้เสียค่าตอบแทนก็ตาม ตาม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พรบ.คุ้มครองผู้บริโภค 2522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และรวมถึง ผู้ได้รับความเสียหายอันเกิดจากสินค้าที่ไม่ปลอดภัย ตาม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(พรบ.วิธีพิจารณาคดีผู้บริโภค ม.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ผู้ประกอบธุรกิจ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หมายถึง ผู้ขาย ผู้ผลิตเพื่อขาย ผู้สั่งหรือนำเข้ามาในราชอาณาจักรเพื่อขายหรือผู้ซื้อเพื่อขายต่อซึ่งสินค้า หรือผู้ให้บริการ รวมถึงผู้ประกอบกิจการโฆษณาด้วย ตาม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พรบ.คุ้มครองผู้บริโภค 2522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และรวมถึง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ผู้ผลิต หรือผู้ว่าจ้างให้ผลิต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ผู้นำเข้า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ผู้ขายสินค้าที่ไม่สามารถระบุตัวผู้ผลิต ผู้ว่าจ้างให้ผลิต หรือผู้นำเข้าได้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ผู้ซึ่งใช้ชื่อ ชื่อทางการค้า เครื่องหมายการค้า เครื่องหมาย ข้อความหรือแสดงด้วยวิธีใด ๆ อันมีลักษณะที่จะทำให้เกิดความเข้าใจได้ว่าเป็นผู้ผลิต ผู้ว่าจ้างให้ผลิตหรือผู้นำเข้า ตาม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พรบ.สินค้าไม่ปลอดภัยฯ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(พรบ.วิธีพิจารณาคดีผู้บริโภค ม.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9C90-195D-0FF9-7701-8865D2B4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80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กรณีสัญญาระหว่างผู้ประกอบธุรกิจ และผู้บริโภค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FD04EA1-72C2-522E-5FF2-607AB363F46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008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735"/>
            <a:ext cx="10515600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ความรู้เบื้องต้นเกี่ยวกับสัญญาและธุรกรรมทางอิเล็กทรอนิกส์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4"/>
            <a:ext cx="10983012" cy="4508419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การเกิดขึ้นของสัญญา หลักฐานและแบบของสัญญา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ผลบังคับของสัญญา การผิดสัญญาและการเลิกสัญญา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ความรับผิดของผู้ซื้อและผู้ขาย ข้อกฎหมายอื่นๆ ที่เกี่ยวข้องตามประมวลกฎหมาย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B18DFA-DBC3-BDEF-6250-0FA81A34B6FB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141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1001866" cy="54171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ผู้บริโภคมีสิทธิ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ได้รับความคุ้มครอง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สิทธิที่จะได้รับข่าวสารรวมทั้งคำพรรณาคุณภาพที่ถูกต้องและเพียงพอเกี่ยวกับสินค้าหรือบริการ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สิทธิที่จะมีอิสระในการเลือกหาสินค้าหรือบริการ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สิทธิที่จะได้รับความปลอดภัยจากการใช้สินค้าหรือบริการ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ทวิ) สิทธิที่จะได้รับความเป็นธรรมในการทำสัญญา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สิทธิที่จะได้รับการพิจารณาและชดเชยความเสียหาย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พรบ.คุ้มครองผู้บริโภค 2522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7A8A30-906F-F805-A7F3-0BD5EA1A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80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กรณีสัญญาระหว่างผู้ประกอบธุรกิจ และผู้บริโภค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FC293AA-6EB6-8392-8435-7EE941325FCD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9387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095"/>
            <a:ext cx="11001866" cy="5309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กรณีกม.บังคับให้นิติกรรมใด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ต้องมีหลักฐานเป็นหนังสือ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ลงลายมือชื่อฝ่ายที่ต้องรับผิดจึงจะฟ้องร้องบังคับคดีได้นั้น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ไม่นำมาใช้บังคับแก่ผู้บริโภคในการฟ้องบังคับให้ผู้ประกอบธุรกิจชำระหนี้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ในกรณีที่บทบัญญัติแห่งกฎหมายบังคับให้สัญญาที่ทำขึ้นระหว่างผู้บริโภคกับผู้ประกอบธุรกิจ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จะต้องทำตามแบบ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อย่างใดอย่างหนึ่ง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ถึงแม้สัญญาดังกล่าวยังมิได้ทำให้ถูกต้องตามแบบ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แต่หากผู้บริโภคได้วางมัดจำหรือชำระหนี้บางส่วนแล้ว ให้ผู้บริโภคมีอำนาจฟ้องบังคับ ให้ผู้ประกอบธุรกิจจัดทำสัญญาให้เป็นไปตามแบบที่กฎหมายกำหนดหรือชำระหนี้เป็นการตอบแทนได้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ไม่นำ 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94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แห่งประมวลกฎหมายวิธีพิจารณาความแพ่ง มาใช้บังคับแก่ผู้บริโภคในการฟ้องคดีผู้บริโภคและการพิสูจน์ถึงนิติกรรมหรือสัญญาที่ทำขึ้นระหว่างผู้บริโภคกับผู้ประกอบธุรกิจ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พรบ.วิธีพิจารณาคดีผู้บริโภคฯ ม.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CFD697-4709-C22B-3FB4-2F67E8F9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80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กรณีสัญญาระหว่างผู้ประกอบธุรกิจ และผู้บริโภค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649499B-A011-927F-8E8B-7E927B8C08A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9841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095"/>
            <a:ext cx="11001866" cy="5309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โฆษณา คำรับรอง หรือการกระทำใด ๆ ที่ผู้ประกอบธุรกิจทำให้ผู้บริโภคเข้าใจได้ในขณะทำสัญญาว่าผู้ประกอบธุรกิจตกลงจะมอบให้ หรือจัดหาให้ซึ่งสิ่งของ บริการ หรือสาธารณูปโภคอื่นใด หรือจะดำเนินการอย่างใดอย่างหนึ่งให้แก่ผู้บริโภคเพื่อตอบแทนการที่ผู้บริโภคเข้าทำสัญญา หรือข้อตกลงใด ๆ ที่ผู้ประกอบธุรกิจจะให้สิทธิประโยชน์แก่ผู้บริโภคเพิ่มเติมจากสัญญาไว้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ถือว่า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 การกระทำหรือข้อตกลงดังกล่าว</a:t>
            </a:r>
            <a:r>
              <a:rPr lang="th-TH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เป็นส่วนหนึ่งของสัญญา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ระหว่างผู้บริโภคกับผู้ประกอบธุรกิจ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ซึ่งผู้บริโภคสามารถนำสืบพยานบุคคล หรือพยานหลักฐานเกี่ยวกับข้อตกลงดังกล่าวได้ ถึงแม้ว่าการทำสัญญาเช่นว่านั้นกฎหมายจะกำหนดว่าต้องทำเป็นหนังสือหรือมีหลักฐานเป็นหนังสือและไม่ปรากฏข้อตกลงนั้นในหนังสือที่ได้ทำขึ้นก็ตาม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พรบ.วิธีพิจารณาคดีผู้บริโภคฯ ม.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CFD697-4709-C22B-3FB4-2F67E8F9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80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กรณีสัญญาระหว่างผู้ประกอบธุรกิจ และผู้บริโภค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71A8BCA-183E-3F67-4AB0-B3E2C2CDDC83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5901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735"/>
            <a:ext cx="10515600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ความรู้เบื้องต้นเกี่ยวกับสัญญาและธุรกรรมทางอิเล็กทรอนิกส์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4"/>
            <a:ext cx="10983012" cy="4508419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การเกิดขึ้นของสัญญา หลักฐานและแบบของสัญญา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ผลบังคับของสัญญา การผิดสัญญาและการเลิกสัญญา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ความรับผิดของผู้ซื้อและผู้ขาย ข้อกฎหมายอื่นๆ ที่เกี่ยวข้องตามประมวลกฎหมาย</a:t>
            </a: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2544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C058843-3E29-259C-8F6D-B6FDD51D654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4828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82"/>
            <a:ext cx="11001866" cy="1177428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มาตราสำคัญของ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พรบ.ว่าด้วยธุรกรรมทางอิเล็กทรอนิกส์ พ.ศ. 2544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10"/>
            <a:ext cx="11001866" cy="50396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คำนิยาม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ม.7 ผลผูกพันทางกม.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ม.8 ข้อความทางอิเล็กทรอนิกส์ที่ ได้ทำเป็นหนังสือ มีหลักฐานเป็นหนังสือ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ม.9 หากใช้วิธีการที่สามารถระบุตัวและแสดงเจตนาของเจ้าของลายมือ หรือใช้วิธีการที่เหมาะสมแสดงการส่งรับข้อมูลได้ หรือสามารถยืนยันตัวบุคคลและแสดงเจตนาเจ้าของลายมือ ถือว่าข้อมูลอิเล็กทรอนิกส์นั้นได้ลงลายมือชื่อแล้ว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รับฟังข้อมูลอิเล็กทรอนิกส์เป็นพยานหลักฐานได้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ม.13 คำเสนอและคำสนองทำสัญญาอาจทำเป็นข้อมูลอิเล็กทรอนิกส์ และมีผลทางกม.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13/1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การเสนอทำสัญญาผ่านการสื่อสารทางอิเล็กทรอนิกส์ครั้งเดียวหรือหลายครั้ง ซึ่งไม่ได้ส่งถึงบุคคลใดโดยเฉพาะเจาะจง ถือเป็นคำเชิญชวนเพื่อทำคำเสนอ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13/2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ห้ามปฏิเสธ ความสมบูรณ์และบังคับได้ของสัญญาที่เกิดจากระบบตอบโต้อัตโนมัติกับบุคคล หรือระบบอัตโนมัติด้วยกัน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ม.26 ลายมือชื่ออิเล็กทรอนิกส์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67A6787-1F1C-9D35-E8E5-94F9F2CD4D8D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3475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279"/>
            <a:ext cx="11034486" cy="55704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ธุรกรรม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การกระทําใด ๆ ที่เกี่ยวกับ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กิจกรรมในทางแพ่งและพาณิชย์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หรือในการ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ดําเนินงานของรัฐ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ตามที่กําหนดในหมวด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ประยุกต์ใช้วิธีการ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ทางอิเล็กตรอน ไฟฟ้า คลื่นแม่เหล็กไฟฟ้า หรือวิธีอื่นใดในลักษณะคล้ายกัน และให้หมายความรวมถึงการประยุกต์ใช้วิธีการทางแสง วิธีการทางแม่เหล็ก หรืออุปกรณ์ที่เกี่ยวข้องกับการประยุกต์ใช้วิธีต่าง ๆ เช่นว่านั้น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ธุรกรรมทางอิเล็กทรอนิกส์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ธุรกรรม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ที่กระทําขึ้นโดยใช้วิธีการทาง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ทั้งหมดหรือแต่บางส่วน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02A4B7-7D0D-9D34-571D-C8C8A114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621" y="4825798"/>
            <a:ext cx="2168798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ธุรกรรม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63F7692-9EBF-6C2B-C3D5-9D64E738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621" y="5692554"/>
            <a:ext cx="2168798" cy="4311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5B9F0E0-42B9-625A-CC00-22E1E1F0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129" y="5304650"/>
            <a:ext cx="2368463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ธุรกรรมทางอิเล็กทรอนิกส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02BA4A-E5EF-D653-80E8-9D7650CAE200}"/>
              </a:ext>
            </a:extLst>
          </p:cNvPr>
          <p:cNvCxnSpPr>
            <a:cxnSpLocks/>
          </p:cNvCxnSpPr>
          <p:nvPr/>
        </p:nvCxnSpPr>
        <p:spPr>
          <a:xfrm>
            <a:off x="5991726" y="5522495"/>
            <a:ext cx="1012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3192A-18F7-FD01-1C3A-3DE0EB5EE6EC}"/>
              </a:ext>
            </a:extLst>
          </p:cNvPr>
          <p:cNvCxnSpPr>
            <a:cxnSpLocks/>
          </p:cNvCxnSpPr>
          <p:nvPr/>
        </p:nvCxnSpPr>
        <p:spPr>
          <a:xfrm>
            <a:off x="5453419" y="5049254"/>
            <a:ext cx="538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B21FD-88AD-1826-28FB-EE0F6B923D9C}"/>
              </a:ext>
            </a:extLst>
          </p:cNvPr>
          <p:cNvCxnSpPr>
            <a:cxnSpLocks/>
          </p:cNvCxnSpPr>
          <p:nvPr/>
        </p:nvCxnSpPr>
        <p:spPr>
          <a:xfrm>
            <a:off x="5453419" y="5935580"/>
            <a:ext cx="538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84F050-7B60-7EA3-0F49-EE077B6D5977}"/>
              </a:ext>
            </a:extLst>
          </p:cNvPr>
          <p:cNvCxnSpPr>
            <a:cxnSpLocks/>
          </p:cNvCxnSpPr>
          <p:nvPr/>
        </p:nvCxnSpPr>
        <p:spPr>
          <a:xfrm>
            <a:off x="5991726" y="5037222"/>
            <a:ext cx="0" cy="898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5158A82-61D4-9B17-526C-925A715A50D0}"/>
              </a:ext>
            </a:extLst>
          </p:cNvPr>
          <p:cNvSpPr/>
          <p:nvPr/>
        </p:nvSpPr>
        <p:spPr>
          <a:xfrm>
            <a:off x="1756486" y="1497783"/>
            <a:ext cx="1131090" cy="418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2F5E64-3812-EBD8-6CAB-D845AE3FA11C}"/>
              </a:ext>
            </a:extLst>
          </p:cNvPr>
          <p:cNvSpPr/>
          <p:nvPr/>
        </p:nvSpPr>
        <p:spPr>
          <a:xfrm>
            <a:off x="1696326" y="2297553"/>
            <a:ext cx="1756734" cy="498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D2EA2-C663-2C5A-733A-2B97113FD3A0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887576" y="1706893"/>
            <a:ext cx="3356813" cy="2056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690F5D-6E41-3A20-CCFF-9FC2015BC4C4}"/>
              </a:ext>
            </a:extLst>
          </p:cNvPr>
          <p:cNvCxnSpPr>
            <a:cxnSpLocks/>
          </p:cNvCxnSpPr>
          <p:nvPr/>
        </p:nvCxnSpPr>
        <p:spPr>
          <a:xfrm>
            <a:off x="3441032" y="2595151"/>
            <a:ext cx="6199377" cy="1079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97855B2-305F-4F6A-94B8-7D554322D4E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0922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6274"/>
            <a:ext cx="11034486" cy="56266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 (ต่อ)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เรื่องราว หรือข้อเท็จจริง ไม่ว่าจะปรากฏในรูปแบบของตัวอักษร ตัวเลข เสียง ภาพ หรือรูปแบบอื่นใดที่สื่อความหมายได้โดยสภาพของสิ่งนั้นเองหรือโดยผ่านวิธีการใดๆ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การประยุกต์ใช้วิธีการทางอิเล็กตรอน ไฟฟ้า คลื่นแม่เหล็กไฟฟ้า หรือวิธีอื่นใดในลักษณะคล้ายกัน และให้หมายความรวมถึงการประยุกต์ใช้วิธีการทางแสง วิธีการทางแม่เหล็ก หรืออุปกรณ์ที่เกี่ยวข้องกับการประยุกต์ใช้วิธีต่าง ๆ เช่นว่านั้น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ที่ได้สร้าง ส่ง รับ เก็บรักษา หรือประมวลผลด้วยวิธีการทาง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วิธีการแลกเปลี่ยนข้อมูลทางอิเล็กทรอนิกส์ จดหมายอิเล็กทรอนิกส์ โทรเลข โทรพิมพ์ หรือโทรสาร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BEEE6F-3EC3-88A6-8967-0F87D9243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621" y="4825798"/>
            <a:ext cx="2168798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6E8A675-573E-898B-1B52-2F61C740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621" y="5692554"/>
            <a:ext cx="2168798" cy="4311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F00773-6EEF-6C94-5223-D14B92AC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130" y="5304650"/>
            <a:ext cx="2168798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ข้อมูลอิเล็กทรอนิกส์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CAE1A5-891E-FA14-AB6F-BE3CC1B05967}"/>
              </a:ext>
            </a:extLst>
          </p:cNvPr>
          <p:cNvCxnSpPr>
            <a:cxnSpLocks/>
          </p:cNvCxnSpPr>
          <p:nvPr/>
        </p:nvCxnSpPr>
        <p:spPr>
          <a:xfrm>
            <a:off x="5991726" y="5522495"/>
            <a:ext cx="1012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8BE8CC-E441-621A-5300-95E27DB5C971}"/>
              </a:ext>
            </a:extLst>
          </p:cNvPr>
          <p:cNvCxnSpPr>
            <a:cxnSpLocks/>
          </p:cNvCxnSpPr>
          <p:nvPr/>
        </p:nvCxnSpPr>
        <p:spPr>
          <a:xfrm>
            <a:off x="5453419" y="5049254"/>
            <a:ext cx="538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8B15F9-FF85-8AD3-8AE2-7293BA456522}"/>
              </a:ext>
            </a:extLst>
          </p:cNvPr>
          <p:cNvCxnSpPr>
            <a:cxnSpLocks/>
          </p:cNvCxnSpPr>
          <p:nvPr/>
        </p:nvCxnSpPr>
        <p:spPr>
          <a:xfrm>
            <a:off x="5453419" y="5935580"/>
            <a:ext cx="538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B5A66A-0799-6730-F480-D81D81E1708D}"/>
              </a:ext>
            </a:extLst>
          </p:cNvPr>
          <p:cNvCxnSpPr>
            <a:cxnSpLocks/>
          </p:cNvCxnSpPr>
          <p:nvPr/>
        </p:nvCxnSpPr>
        <p:spPr>
          <a:xfrm>
            <a:off x="5991726" y="5037222"/>
            <a:ext cx="0" cy="898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0DBA1C7-3D34-0BEF-0DFB-BE6E6E76B055}"/>
              </a:ext>
            </a:extLst>
          </p:cNvPr>
          <p:cNvSpPr/>
          <p:nvPr/>
        </p:nvSpPr>
        <p:spPr>
          <a:xfrm>
            <a:off x="1768518" y="2343603"/>
            <a:ext cx="1756734" cy="435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4F9CA2-071B-9DE0-4CFF-CEAA98E7B387}"/>
              </a:ext>
            </a:extLst>
          </p:cNvPr>
          <p:cNvSpPr/>
          <p:nvPr/>
        </p:nvSpPr>
        <p:spPr>
          <a:xfrm>
            <a:off x="1732422" y="1449837"/>
            <a:ext cx="1275472" cy="4963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D8D624-7116-2824-A879-F59E145D770F}"/>
              </a:ext>
            </a:extLst>
          </p:cNvPr>
          <p:cNvCxnSpPr>
            <a:cxnSpLocks/>
          </p:cNvCxnSpPr>
          <p:nvPr/>
        </p:nvCxnSpPr>
        <p:spPr>
          <a:xfrm>
            <a:off x="3007894" y="1720516"/>
            <a:ext cx="2873164" cy="2069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9FA596-2588-9AEB-2E63-A4128F6BBAEF}"/>
              </a:ext>
            </a:extLst>
          </p:cNvPr>
          <p:cNvCxnSpPr>
            <a:cxnSpLocks/>
          </p:cNvCxnSpPr>
          <p:nvPr/>
        </p:nvCxnSpPr>
        <p:spPr>
          <a:xfrm flipV="1">
            <a:off x="1263316" y="2610853"/>
            <a:ext cx="2261936" cy="1467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1534094-5750-C3E9-5CEF-E7AEDCB1FC2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2879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716"/>
            <a:ext cx="10515600" cy="49012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 (ต่อ)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อักษร อักขระ ตัวเลข เสียงหรือสัญลักษณ์อื่นใดที่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สร้างขึ้น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อยู่ในรูปแบบอิเล็กทรอนิกส์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ซึ่งนํามาใช้ประกอบกับ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เพื่อแสดงความสัมพันธ์ระหว่างบุคคลกับข้อมูลอิเล็กทรอนิกส์ โดยมีวัตถุประสงค์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เพื่อระบุตัว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 ผู้เป็น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เจ้าของลายมือชื่ออิเล็กทรอนิกส์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ที่เกี่ยวข้องกับข้อมูลอิเล็กทรอนิกส์นั้น และเพื่อแสดงว่าบุคคลดังกล่าวยอมรับข้อความในข้อมูลอิเล็กทรอนิกส์นั้น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AFC7-ED65-E5B8-BB6A-CF76CA26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385F336-7088-6DA5-0585-31C9280CF003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8932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0603-FDE5-72BA-1F65-7CE4A858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79" y="9950"/>
            <a:ext cx="11205223" cy="815188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ลายมือชื่ออิเล็กทรอนิกส์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D4485D-491C-2ED6-87F3-72206E67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439" y="840073"/>
            <a:ext cx="3492924" cy="2272453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Sign in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EF7EEC6-889B-6B1C-D02C-EDF18E2B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499" y="2243784"/>
            <a:ext cx="3014327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password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Rectangle 2">
            <a:extLst>
              <a:ext uri="{FF2B5EF4-FFF2-40B4-BE49-F238E27FC236}">
                <a16:creationId xmlns:a16="http://schemas.microsoft.com/office/drawing/2014/main" id="{D7C1EED2-A628-580A-099F-BF4EA42A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498" y="1458210"/>
            <a:ext cx="3014328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8" name="Graphic 97" descr="Male profile outline">
            <a:extLst>
              <a:ext uri="{FF2B5EF4-FFF2-40B4-BE49-F238E27FC236}">
                <a16:creationId xmlns:a16="http://schemas.microsoft.com/office/drawing/2014/main" id="{17E08A8A-59DD-AD6D-4E0A-02138DA4F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042" y="1693562"/>
            <a:ext cx="1421260" cy="1421260"/>
          </a:xfrm>
          <a:prstGeom prst="rect">
            <a:avLst/>
          </a:prstGeom>
        </p:spPr>
      </p:pic>
      <p:pic>
        <p:nvPicPr>
          <p:cNvPr id="9" name="Graphic 8" descr="Fingerprint outline">
            <a:extLst>
              <a:ext uri="{FF2B5EF4-FFF2-40B4-BE49-F238E27FC236}">
                <a16:creationId xmlns:a16="http://schemas.microsoft.com/office/drawing/2014/main" id="{A5BF79E1-BFBE-96C8-323B-1181F5A80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6390" y="3254931"/>
            <a:ext cx="914400" cy="9144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5627EAA-5667-42A6-1900-46835D49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7268" y="4468823"/>
            <a:ext cx="1303060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SMS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3811682-551E-9308-25F8-88E9FC8F1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499" y="5336507"/>
            <a:ext cx="2258182" cy="762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OTP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(One Time Password)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8818355-01B3-9C4F-722E-45E6AF57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284" y="4637052"/>
            <a:ext cx="1723106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ข้อมูลส่วนบุคคล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5F7383D-7109-7F18-FD7A-187D5CD2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" y="3551734"/>
            <a:ext cx="3492924" cy="2723495"/>
          </a:xfrm>
          <a:prstGeom prst="rect">
            <a:avLst/>
          </a:prstGeom>
          <a:solidFill>
            <a:srgbClr val="99FF3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</a:t>
            </a:r>
          </a:p>
        </p:txBody>
      </p:sp>
      <p:pic>
        <p:nvPicPr>
          <p:cNvPr id="15" name="Graphic 14" descr="Computer outline">
            <a:extLst>
              <a:ext uri="{FF2B5EF4-FFF2-40B4-BE49-F238E27FC236}">
                <a16:creationId xmlns:a16="http://schemas.microsoft.com/office/drawing/2014/main" id="{45DC52C8-7CF9-86A2-A708-2DE1104FC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8693" y="4692146"/>
            <a:ext cx="1146171" cy="1146171"/>
          </a:xfrm>
          <a:prstGeom prst="rect">
            <a:avLst/>
          </a:prstGeom>
        </p:spPr>
      </p:pic>
      <p:pic>
        <p:nvPicPr>
          <p:cNvPr id="16" name="Graphic 15" descr="Laptop outline">
            <a:extLst>
              <a:ext uri="{FF2B5EF4-FFF2-40B4-BE49-F238E27FC236}">
                <a16:creationId xmlns:a16="http://schemas.microsoft.com/office/drawing/2014/main" id="{357CC327-C580-1287-2C2B-5C6CDF667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0653" y="4808031"/>
            <a:ext cx="914400" cy="914400"/>
          </a:xfrm>
          <a:prstGeom prst="rect">
            <a:avLst/>
          </a:prstGeom>
        </p:spPr>
      </p:pic>
      <p:pic>
        <p:nvPicPr>
          <p:cNvPr id="17" name="Graphic 16" descr="Smart Phone outline">
            <a:extLst>
              <a:ext uri="{FF2B5EF4-FFF2-40B4-BE49-F238E27FC236}">
                <a16:creationId xmlns:a16="http://schemas.microsoft.com/office/drawing/2014/main" id="{EA99C215-BCB6-B143-D888-43DA4F9AF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54012" y="4234317"/>
            <a:ext cx="567320" cy="56732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207837-2721-01BF-105B-2C343BF9824C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 flipV="1">
            <a:off x="4284134" y="1976300"/>
            <a:ext cx="2557305" cy="2937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44FF72-929F-2115-334E-91541DC51889}"/>
              </a:ext>
            </a:extLst>
          </p:cNvPr>
          <p:cNvCxnSpPr>
            <a:cxnSpLocks/>
            <a:stCxn id="67" idx="3"/>
            <a:endCxn id="11" idx="1"/>
          </p:cNvCxnSpPr>
          <p:nvPr/>
        </p:nvCxnSpPr>
        <p:spPr>
          <a:xfrm flipV="1">
            <a:off x="9103570" y="4737523"/>
            <a:ext cx="1223698" cy="1196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DEA062-205D-5B51-0B74-E763777392D0}"/>
              </a:ext>
            </a:extLst>
          </p:cNvPr>
          <p:cNvCxnSpPr>
            <a:cxnSpLocks/>
            <a:stCxn id="67" idx="3"/>
            <a:endCxn id="12" idx="1"/>
          </p:cNvCxnSpPr>
          <p:nvPr/>
        </p:nvCxnSpPr>
        <p:spPr>
          <a:xfrm flipV="1">
            <a:off x="9103570" y="5717688"/>
            <a:ext cx="710929" cy="21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7FD941-6187-6286-83C3-18DB158D521C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4284134" y="4905752"/>
            <a:ext cx="460150" cy="7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9089C91-710C-8BBE-5509-8982C81E1902}"/>
              </a:ext>
            </a:extLst>
          </p:cNvPr>
          <p:cNvCxnSpPr>
            <a:cxnSpLocks/>
            <a:stCxn id="67" idx="3"/>
            <a:endCxn id="9" idx="1"/>
          </p:cNvCxnSpPr>
          <p:nvPr/>
        </p:nvCxnSpPr>
        <p:spPr>
          <a:xfrm flipV="1">
            <a:off x="9103570" y="3712131"/>
            <a:ext cx="1382820" cy="2222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">
            <a:extLst>
              <a:ext uri="{FF2B5EF4-FFF2-40B4-BE49-F238E27FC236}">
                <a16:creationId xmlns:a16="http://schemas.microsoft.com/office/drawing/2014/main" id="{4A6917BD-1BBE-892C-4668-369DBFEC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416" y="4166388"/>
            <a:ext cx="2204514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เลขประจำตัวประชาชน</a:t>
            </a: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322861B9-8C12-0F98-879D-D0C2743E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416" y="5665670"/>
            <a:ext cx="1865154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เบอร์โทรศัพท์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D1E45F05-7EAF-E3E2-1818-83447B2F2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416" y="4916029"/>
            <a:ext cx="1865154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dd/mm/</a:t>
            </a:r>
            <a:r>
              <a:rPr lang="en-US" alt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yy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0F9DD1-B991-1DEA-B511-8B9A22C2A1A8}"/>
              </a:ext>
            </a:extLst>
          </p:cNvPr>
          <p:cNvCxnSpPr>
            <a:cxnSpLocks/>
            <a:stCxn id="13" idx="3"/>
            <a:endCxn id="68" idx="1"/>
          </p:cNvCxnSpPr>
          <p:nvPr/>
        </p:nvCxnSpPr>
        <p:spPr>
          <a:xfrm>
            <a:off x="6467390" y="4905752"/>
            <a:ext cx="771026" cy="2789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F40246-B6EF-7489-8B5E-8D1CFED96803}"/>
              </a:ext>
            </a:extLst>
          </p:cNvPr>
          <p:cNvCxnSpPr>
            <a:cxnSpLocks/>
            <a:stCxn id="13" idx="3"/>
            <a:endCxn id="66" idx="1"/>
          </p:cNvCxnSpPr>
          <p:nvPr/>
        </p:nvCxnSpPr>
        <p:spPr>
          <a:xfrm flipV="1">
            <a:off x="6467390" y="4435088"/>
            <a:ext cx="771026" cy="47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F533AAF-7BE3-1520-A82C-B588C87048A9}"/>
              </a:ext>
            </a:extLst>
          </p:cNvPr>
          <p:cNvCxnSpPr>
            <a:cxnSpLocks/>
            <a:stCxn id="13" idx="3"/>
            <a:endCxn id="67" idx="1"/>
          </p:cNvCxnSpPr>
          <p:nvPr/>
        </p:nvCxnSpPr>
        <p:spPr>
          <a:xfrm>
            <a:off x="6467390" y="4905752"/>
            <a:ext cx="771026" cy="1028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FACCE1A-EAAC-3661-C300-7C89B94031BD}"/>
              </a:ext>
            </a:extLst>
          </p:cNvPr>
          <p:cNvCxnSpPr>
            <a:cxnSpLocks/>
            <a:stCxn id="14" idx="0"/>
            <a:endCxn id="98" idx="2"/>
          </p:cNvCxnSpPr>
          <p:nvPr/>
        </p:nvCxnSpPr>
        <p:spPr>
          <a:xfrm flipV="1">
            <a:off x="2537672" y="3114822"/>
            <a:ext cx="0" cy="436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">
            <a:extLst>
              <a:ext uri="{FF2B5EF4-FFF2-40B4-BE49-F238E27FC236}">
                <a16:creationId xmlns:a16="http://schemas.microsoft.com/office/drawing/2014/main" id="{FE23A316-78EF-01ED-47AF-9609C8846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002" y="1577677"/>
            <a:ext cx="1038433" cy="1421260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8" name="Rectangle 2">
            <a:extLst>
              <a:ext uri="{FF2B5EF4-FFF2-40B4-BE49-F238E27FC236}">
                <a16:creationId xmlns:a16="http://schemas.microsoft.com/office/drawing/2014/main" id="{8990FBDE-F78A-CCCE-64D7-C4C190B5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566" y="3411265"/>
            <a:ext cx="2013311" cy="5373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เลขบัตร/ รหัสต่างๆ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E3D412A-FF5A-0CBF-988E-0B0D96DD7078}"/>
              </a:ext>
            </a:extLst>
          </p:cNvPr>
          <p:cNvCxnSpPr>
            <a:cxnSpLocks/>
            <a:stCxn id="13" idx="3"/>
            <a:endCxn id="228" idx="1"/>
          </p:cNvCxnSpPr>
          <p:nvPr/>
        </p:nvCxnSpPr>
        <p:spPr>
          <a:xfrm flipV="1">
            <a:off x="6467390" y="3679965"/>
            <a:ext cx="769176" cy="122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1971D-24BC-682A-5DD8-86EA06232E0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8853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794"/>
            <a:ext cx="10515600" cy="5000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 (ต่อ)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ระบบข้อมูล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กระบวนการประมวลผล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ด้วยเครื่องมืออิเล็กทรอนิกส์สำหรับสร้าง ส่ง รับ เก็บรักษา หรือประมวลผลข้อมูลอิเล็กทรอนิกส์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การพิสูจน์และยืนยันตัวตน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กระบวนการพิสูจน์และยืนยัน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ความถูกต้องของตัวบุคคล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ระบบการพิสูจน์และยืนยันตัวตนทางดิจิทัล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หมายความว่า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เครือข่ายทางอิเล็กทรอนิกส์ที่เชื่อมโยงข้อมูล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ระหว่างบุคคลใด ๆ หรือหน่วยงานของรัฐ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ประโยชน์ใน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การพิสูจน์และยืนยันตัวตน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และการทำธุรกรรมอื่น ๆ ที่เกี่ยวเนื่องกับการพิสูจน์และยืนยันตัวตน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CF34E3-0E7B-B194-EDC0-10D40F62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E35D30A-7EEF-FB83-3915-13778B27C3A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58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8255"/>
            <a:ext cx="11001866" cy="1325563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ประมวลกฎหมายแพ่งและพาณิชย์ (ปพพ.)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604"/>
            <a:ext cx="11001866" cy="46723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การก่อให้เกิดสัญญา ม.354-368 แสดงเจตนา คำเสนอ คำสนอง เกิดขึ้นของสัญญา ม.356 ม.359 ม.361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หลักฐานและแบบ ม.453 ม.456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ผลบังคับของสัญญา ม.369 และข้อยกเว้น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ความเสี่ยงภัยในความเสียหายของสินค้า ม.369-ม.372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การผิดสัญญา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การเลิกสัญญา ม.386-ม.394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ความรับผิดของผู้ซื้อและผู้ขาย ข้อกฎหมายอื่นเกี่ยวกับประมวลกฎหมาย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52ADB87-D914-E8EA-51F4-57367012B54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6375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794"/>
            <a:ext cx="10515600" cy="5000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 (ต่อ)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ระบบแลกเปลี่ยน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ข้อมูลทางอิเล็กทรอนิกส์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อัตโนมัติ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คอมพิวเตอร์หรือ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วิธีการทางอิเล็กทรอนิกส์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หรือวิธีการอัตโนมัติอื่น ที่ใช้เพื่อที่จะทำให้เกิดการกระทำหรือการตอบสนองต่อข้อมูลอิเล็กทรอนิกส์หรือการปฏิบัติการใด ๆ ต่อระบบข้อมูล ไม่ว่าทั้งหมดหรือแต่บางส่วน โดยปราศจากการตรวจสอบหรือการแทรกแซงโดยบุคคลธรรมดาในแต่ละครั้งที่มีการดำเนินการหรือแต่ละครั้งที่ระบบได้สร้างการตอบสน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“การแลกเปลี่ยนข้อมูลทางอิเล็กทรอนิกส์”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ส่งหรือรับข้อความด้วยวิธีการทางอิเล็กทรอนิกส์ระหว่างเครื่องคอมพิวเตอร์โดยใช้มาตรฐานที่กำหนดไว้ล่วงหน้า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220A8-7D1A-3346-DEA9-1B8C8FA5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F201D77-A8CC-DF63-1542-04B8172492E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0853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2420"/>
            <a:ext cx="10952747" cy="52545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 (ต่อ)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“ผู้ส่งข้อมูล”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บุคคลซึ่งเป็น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ข้อมูลอิเล็กทรอนิกส์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ก่อนจะมีการเก็บ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รักษาข้อมูลเพื่อส่งไปตามวิธีการที่ผู้นั้นกำหนด โดยบุคคลนั้นอาจจะส่งหรือสร้างข้อมูลอิเล็กทรอนิกส์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ด้วยตนเอง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หรือมีการส่งหรือสร้างข้อมูลอิเล็กทรอนิกส์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ในนามหรือแทนบุคคล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นั้นก็ได้  ทั้งนี้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ไม่รวมถึงบุคคลที่เป็นสื่อกลาง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สำหรับข้อมูลอิเล็กทรอนิกส์นั้น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“ผู้รับข้อมูล”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บุคคลซึ่งผู้ส่งข้อมูลประสงค์จะส่งข้อมูลอิเล็กทรอนิกส์ให้ และ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ได้รับข้อมูล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อิเล็กทรอนิกส์นั้น  ทั้งนี้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ไม่รวมถึงบุคคลที่เป็นสื่อกลาง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สำหรับข้อมูลอิเล็กทรอนิกส์นั้น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“บุคคลที่เป็นสื่อกลาง”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บุคคลซึ่ง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กระทำการในนามผู้อื่นในการส่ง รับ หรือเก็บ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รักษาข้อมูลอิเล็กทรอนิกส์อันใดอันหนึ่งโดยเฉพาะ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รวมถึงให้บริการอื่นที่เกี่ยว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กับข้อมูลอิเล็กทรอนิกส์นั้น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1A511E-0256-BC99-C2BF-FCF422C6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A6CF993-9D09-E8D6-C47B-5A8878BD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989" y="4994564"/>
            <a:ext cx="2168798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บุคคลที่เป็นสื่อกลาง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3A6CEA5-8D22-F647-775F-489B1987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288" y="4999067"/>
            <a:ext cx="2168798" cy="4311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ผู้ส่งข้อมูล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B17C737-D4B9-4820-7B57-3B378DF2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690" y="4994563"/>
            <a:ext cx="2368463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ผู้รับข้อมูล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D8A2B2-93B7-D4EA-898B-E34ED5DBB47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140086" y="5205534"/>
            <a:ext cx="1015903" cy="6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7CB364-CAB3-F50C-40C6-EE9E0204C11A}"/>
              </a:ext>
            </a:extLst>
          </p:cNvPr>
          <p:cNvCxnSpPr>
            <a:cxnSpLocks/>
          </p:cNvCxnSpPr>
          <p:nvPr/>
        </p:nvCxnSpPr>
        <p:spPr>
          <a:xfrm>
            <a:off x="7324787" y="5191921"/>
            <a:ext cx="1015903" cy="6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id="{A6A917AE-5926-3DD9-9658-86AB72C6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989" y="5674756"/>
            <a:ext cx="2168798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บุคคลที่เป็นสื่อกลาง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1884F0A-8DB6-4130-EE7B-C5D9E2E4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288" y="5679259"/>
            <a:ext cx="2168798" cy="4311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ผู้รับข้อมูล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17CB268-BD85-6A9A-EA83-F37082F9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690" y="5674755"/>
            <a:ext cx="2368463" cy="4356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ผู้ส่งข้อมูล</a:t>
            </a:r>
            <a:endParaRPr lang="th-TH" altLang="th-TH" sz="2400" b="1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B44EE5-8D2B-86F7-103E-97ABF77EC029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140086" y="5892601"/>
            <a:ext cx="1015903" cy="75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C036A2-30D6-038A-999C-7F442F751805}"/>
              </a:ext>
            </a:extLst>
          </p:cNvPr>
          <p:cNvCxnSpPr>
            <a:cxnSpLocks/>
          </p:cNvCxnSpPr>
          <p:nvPr/>
        </p:nvCxnSpPr>
        <p:spPr>
          <a:xfrm flipH="1">
            <a:off x="7324786" y="5879711"/>
            <a:ext cx="1015903" cy="75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D46D54F-BDA5-8AB1-578B-BBA0DEB78338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5041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EDD4485D-491C-2ED6-87F3-72206E67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036" y="4019591"/>
            <a:ext cx="2902639" cy="1854972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ผู้สร้าง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ข้อมูล/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852765B-34B6-8BBA-3A3E-EFB1B66C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334" y="4014501"/>
            <a:ext cx="2902639" cy="1854971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D2BA8D-D953-6874-0F18-16ADEFF3464A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2510356" y="3266925"/>
            <a:ext cx="0" cy="7526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phic 78" descr="Computer outline">
            <a:extLst>
              <a:ext uri="{FF2B5EF4-FFF2-40B4-BE49-F238E27FC236}">
                <a16:creationId xmlns:a16="http://schemas.microsoft.com/office/drawing/2014/main" id="{2DEC122E-08C9-41A7-008A-B77A37FE5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943" y="4777335"/>
            <a:ext cx="914400" cy="914400"/>
          </a:xfrm>
          <a:prstGeom prst="rect">
            <a:avLst/>
          </a:prstGeom>
        </p:spPr>
      </p:pic>
      <p:pic>
        <p:nvPicPr>
          <p:cNvPr id="81" name="Graphic 80" descr="Laptop outline">
            <a:extLst>
              <a:ext uri="{FF2B5EF4-FFF2-40B4-BE49-F238E27FC236}">
                <a16:creationId xmlns:a16="http://schemas.microsoft.com/office/drawing/2014/main" id="{DDEF3493-62B2-816E-B74C-022F05699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5099" y="4209573"/>
            <a:ext cx="729496" cy="729496"/>
          </a:xfrm>
          <a:prstGeom prst="rect">
            <a:avLst/>
          </a:prstGeom>
        </p:spPr>
      </p:pic>
      <p:pic>
        <p:nvPicPr>
          <p:cNvPr id="82" name="Graphic 81" descr="Smart Phone outline">
            <a:extLst>
              <a:ext uri="{FF2B5EF4-FFF2-40B4-BE49-F238E27FC236}">
                <a16:creationId xmlns:a16="http://schemas.microsoft.com/office/drawing/2014/main" id="{3E6A3E71-991E-64AF-70CB-75E0675C4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7743" y="4781935"/>
            <a:ext cx="452600" cy="4526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BA32B6-AF1F-EF85-43C9-466E5E5497BC}"/>
              </a:ext>
            </a:extLst>
          </p:cNvPr>
          <p:cNvCxnSpPr>
            <a:cxnSpLocks/>
          </p:cNvCxnSpPr>
          <p:nvPr/>
        </p:nvCxnSpPr>
        <p:spPr>
          <a:xfrm>
            <a:off x="3961675" y="5008235"/>
            <a:ext cx="13172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aphic 89" descr="Male profile outline">
            <a:extLst>
              <a:ext uri="{FF2B5EF4-FFF2-40B4-BE49-F238E27FC236}">
                <a16:creationId xmlns:a16="http://schemas.microsoft.com/office/drawing/2014/main" id="{18BFE133-9831-1DA5-0CE9-9884BBF00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036" y="4697710"/>
            <a:ext cx="914400" cy="9144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C44697A-6BD9-F49B-BA0A-D4EDCD151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073" y="1411953"/>
            <a:ext cx="2817385" cy="1854968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บุคคลที่เป็นสื่อกลาง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285643-4E38-7608-A927-0EA576385C89}"/>
              </a:ext>
            </a:extLst>
          </p:cNvPr>
          <p:cNvCxnSpPr>
            <a:cxnSpLocks/>
          </p:cNvCxnSpPr>
          <p:nvPr/>
        </p:nvCxnSpPr>
        <p:spPr>
          <a:xfrm>
            <a:off x="7626636" y="5008235"/>
            <a:ext cx="100169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C7B74710-847D-6F8F-1EDD-2A9E1E7E1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036" y="1411953"/>
            <a:ext cx="2902639" cy="1854972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ผู้เก็บข้อมูล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</a:t>
            </a:r>
          </a:p>
        </p:txBody>
      </p:sp>
      <p:pic>
        <p:nvPicPr>
          <p:cNvPr id="15" name="Graphic 14" descr="Computer outline">
            <a:extLst>
              <a:ext uri="{FF2B5EF4-FFF2-40B4-BE49-F238E27FC236}">
                <a16:creationId xmlns:a16="http://schemas.microsoft.com/office/drawing/2014/main" id="{9882C42E-792C-96F0-C84E-E9B34AB16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4048" y="4902653"/>
            <a:ext cx="914400" cy="914400"/>
          </a:xfrm>
          <a:prstGeom prst="rect">
            <a:avLst/>
          </a:prstGeom>
        </p:spPr>
      </p:pic>
      <p:pic>
        <p:nvPicPr>
          <p:cNvPr id="16" name="Graphic 15" descr="Laptop outline">
            <a:extLst>
              <a:ext uri="{FF2B5EF4-FFF2-40B4-BE49-F238E27FC236}">
                <a16:creationId xmlns:a16="http://schemas.microsoft.com/office/drawing/2014/main" id="{208B9FE6-D5AB-3975-CD70-3596C5280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9204" y="4334891"/>
            <a:ext cx="729496" cy="729496"/>
          </a:xfrm>
          <a:prstGeom prst="rect">
            <a:avLst/>
          </a:prstGeom>
        </p:spPr>
      </p:pic>
      <p:pic>
        <p:nvPicPr>
          <p:cNvPr id="17" name="Graphic 16" descr="Smart Phone outline">
            <a:extLst>
              <a:ext uri="{FF2B5EF4-FFF2-40B4-BE49-F238E27FC236}">
                <a16:creationId xmlns:a16="http://schemas.microsoft.com/office/drawing/2014/main" id="{BC204302-3B3A-64C9-B037-5472B945A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1848" y="4907253"/>
            <a:ext cx="452600" cy="452600"/>
          </a:xfrm>
          <a:prstGeom prst="rect">
            <a:avLst/>
          </a:prstGeom>
        </p:spPr>
      </p:pic>
      <p:pic>
        <p:nvPicPr>
          <p:cNvPr id="19" name="Graphic 18" descr="Male profile outline">
            <a:extLst>
              <a:ext uri="{FF2B5EF4-FFF2-40B4-BE49-F238E27FC236}">
                <a16:creationId xmlns:a16="http://schemas.microsoft.com/office/drawing/2014/main" id="{2B1C08AB-1C64-FE30-725F-6E9D4C8A5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2384" y="4707039"/>
            <a:ext cx="914400" cy="914400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C05B5BF-F705-E639-E9DA-7A72DEED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333" y="1411953"/>
            <a:ext cx="2902639" cy="1854972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ผู้เก็บข้อมูล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</a:t>
            </a:r>
          </a:p>
        </p:txBody>
      </p:sp>
      <p:pic>
        <p:nvPicPr>
          <p:cNvPr id="29" name="Graphic 28" descr="Office worker male outline">
            <a:extLst>
              <a:ext uri="{FF2B5EF4-FFF2-40B4-BE49-F238E27FC236}">
                <a16:creationId xmlns:a16="http://schemas.microsoft.com/office/drawing/2014/main" id="{7F28851A-4AAD-8F24-F672-D488DF005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8549" y="2213333"/>
            <a:ext cx="914400" cy="914400"/>
          </a:xfrm>
          <a:prstGeom prst="rect">
            <a:avLst/>
          </a:prstGeom>
        </p:spPr>
      </p:pic>
      <p:pic>
        <p:nvPicPr>
          <p:cNvPr id="30" name="Graphic 29" descr="Office worker male outline">
            <a:extLst>
              <a:ext uri="{FF2B5EF4-FFF2-40B4-BE49-F238E27FC236}">
                <a16:creationId xmlns:a16="http://schemas.microsoft.com/office/drawing/2014/main" id="{C68463FC-D229-DDE1-B293-6B5A52B07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5397" y="2347997"/>
            <a:ext cx="914400" cy="914400"/>
          </a:xfrm>
          <a:prstGeom prst="rect">
            <a:avLst/>
          </a:prstGeom>
        </p:spPr>
      </p:pic>
      <p:pic>
        <p:nvPicPr>
          <p:cNvPr id="33" name="Graphic 32" descr="Building with solid fill">
            <a:extLst>
              <a:ext uri="{FF2B5EF4-FFF2-40B4-BE49-F238E27FC236}">
                <a16:creationId xmlns:a16="http://schemas.microsoft.com/office/drawing/2014/main" id="{28B93BA2-CD0A-129C-D916-889CE87BF5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1347" y="2290767"/>
            <a:ext cx="914400" cy="914400"/>
          </a:xfrm>
          <a:prstGeom prst="rect">
            <a:avLst/>
          </a:prstGeom>
        </p:spPr>
      </p:pic>
      <p:pic>
        <p:nvPicPr>
          <p:cNvPr id="35" name="Graphic 34" descr="Network diagram outline">
            <a:extLst>
              <a:ext uri="{FF2B5EF4-FFF2-40B4-BE49-F238E27FC236}">
                <a16:creationId xmlns:a16="http://schemas.microsoft.com/office/drawing/2014/main" id="{6A202235-03F2-BF0C-AEBE-F06F7322EC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8059" y="1683792"/>
            <a:ext cx="914400" cy="9144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DA9E958-418B-DFCE-4917-B82C3832EC8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961675" y="2339439"/>
            <a:ext cx="131725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D23E81-87CF-D165-C827-2411354A5659}"/>
              </a:ext>
            </a:extLst>
          </p:cNvPr>
          <p:cNvCxnSpPr>
            <a:cxnSpLocks/>
          </p:cNvCxnSpPr>
          <p:nvPr/>
        </p:nvCxnSpPr>
        <p:spPr>
          <a:xfrm>
            <a:off x="7641650" y="2339437"/>
            <a:ext cx="1060225" cy="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F4A297-9F84-97F7-B50E-0757E7070903}"/>
              </a:ext>
            </a:extLst>
          </p:cNvPr>
          <p:cNvCxnSpPr>
            <a:cxnSpLocks/>
            <a:stCxn id="28" idx="2"/>
            <a:endCxn id="21" idx="0"/>
          </p:cNvCxnSpPr>
          <p:nvPr/>
        </p:nvCxnSpPr>
        <p:spPr>
          <a:xfrm>
            <a:off x="10079653" y="3266925"/>
            <a:ext cx="1" cy="7475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AF8CDEA-A7FB-FC04-F21E-312610877754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626636" y="2339439"/>
            <a:ext cx="1001697" cy="26647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">
            <a:extLst>
              <a:ext uri="{FF2B5EF4-FFF2-40B4-BE49-F238E27FC236}">
                <a16:creationId xmlns:a16="http://schemas.microsoft.com/office/drawing/2014/main" id="{E2674D4F-FF2A-622B-DFFA-412AAD5F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073" y="4010768"/>
            <a:ext cx="2817384" cy="185870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บุคคลที่เป็นสื่อกลาง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95ACB72-D903-4260-2013-63EA41A3FC4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642458" y="2339437"/>
            <a:ext cx="957401" cy="2664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Building with solid fill">
            <a:extLst>
              <a:ext uri="{FF2B5EF4-FFF2-40B4-BE49-F238E27FC236}">
                <a16:creationId xmlns:a16="http://schemas.microsoft.com/office/drawing/2014/main" id="{5139B705-F47B-BED7-BEDE-F524F1F78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5683" y="2213333"/>
            <a:ext cx="914400" cy="914400"/>
          </a:xfrm>
          <a:prstGeom prst="rect">
            <a:avLst/>
          </a:prstGeom>
        </p:spPr>
      </p:pic>
      <p:pic>
        <p:nvPicPr>
          <p:cNvPr id="68" name="Graphic 67" descr="Building with solid fill">
            <a:extLst>
              <a:ext uri="{FF2B5EF4-FFF2-40B4-BE49-F238E27FC236}">
                <a16:creationId xmlns:a16="http://schemas.microsoft.com/office/drawing/2014/main" id="{479142A5-D502-60FA-A053-79A2FC25F1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6994" y="2234519"/>
            <a:ext cx="914400" cy="914400"/>
          </a:xfrm>
          <a:prstGeom prst="rect">
            <a:avLst/>
          </a:prstGeom>
        </p:spPr>
      </p:pic>
      <p:pic>
        <p:nvPicPr>
          <p:cNvPr id="69" name="Graphic 68" descr="Office worker male outline">
            <a:extLst>
              <a:ext uri="{FF2B5EF4-FFF2-40B4-BE49-F238E27FC236}">
                <a16:creationId xmlns:a16="http://schemas.microsoft.com/office/drawing/2014/main" id="{EF44ACEB-E6C3-F366-1347-C17A4FCBF2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68" y="2214947"/>
            <a:ext cx="914400" cy="91440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0D49440D-9830-B951-306F-47F67B83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pic>
        <p:nvPicPr>
          <p:cNvPr id="83" name="Graphic 82" descr="Cell Tower outline">
            <a:extLst>
              <a:ext uri="{FF2B5EF4-FFF2-40B4-BE49-F238E27FC236}">
                <a16:creationId xmlns:a16="http://schemas.microsoft.com/office/drawing/2014/main" id="{2607453E-57FB-A8E0-7441-85E7756D5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65894" y="1669583"/>
            <a:ext cx="914400" cy="914400"/>
          </a:xfrm>
          <a:prstGeom prst="rect">
            <a:avLst/>
          </a:prstGeom>
        </p:spPr>
      </p:pic>
      <p:pic>
        <p:nvPicPr>
          <p:cNvPr id="92" name="Graphic 91" descr="Office worker male outline">
            <a:extLst>
              <a:ext uri="{FF2B5EF4-FFF2-40B4-BE49-F238E27FC236}">
                <a16:creationId xmlns:a16="http://schemas.microsoft.com/office/drawing/2014/main" id="{B71C7713-615B-E438-713A-FF3B481524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4588" y="4938222"/>
            <a:ext cx="914400" cy="914400"/>
          </a:xfrm>
          <a:prstGeom prst="rect">
            <a:avLst/>
          </a:prstGeom>
        </p:spPr>
      </p:pic>
      <p:pic>
        <p:nvPicPr>
          <p:cNvPr id="93" name="Graphic 92" descr="Building with solid fill">
            <a:extLst>
              <a:ext uri="{FF2B5EF4-FFF2-40B4-BE49-F238E27FC236}">
                <a16:creationId xmlns:a16="http://schemas.microsoft.com/office/drawing/2014/main" id="{74CDE410-4D28-1BA2-3CF1-6600F09DA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0538" y="4880992"/>
            <a:ext cx="914400" cy="914400"/>
          </a:xfrm>
          <a:prstGeom prst="rect">
            <a:avLst/>
          </a:prstGeom>
        </p:spPr>
      </p:pic>
      <p:pic>
        <p:nvPicPr>
          <p:cNvPr id="94" name="Graphic 93" descr="Network diagram outline">
            <a:extLst>
              <a:ext uri="{FF2B5EF4-FFF2-40B4-BE49-F238E27FC236}">
                <a16:creationId xmlns:a16="http://schemas.microsoft.com/office/drawing/2014/main" id="{66F9EA9D-92D5-631B-2684-458553C41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7250" y="4274017"/>
            <a:ext cx="914400" cy="914400"/>
          </a:xfrm>
          <a:prstGeom prst="rect">
            <a:avLst/>
          </a:prstGeom>
        </p:spPr>
      </p:pic>
      <p:pic>
        <p:nvPicPr>
          <p:cNvPr id="95" name="Graphic 94" descr="Cell Tower outline">
            <a:extLst>
              <a:ext uri="{FF2B5EF4-FFF2-40B4-BE49-F238E27FC236}">
                <a16:creationId xmlns:a16="http://schemas.microsoft.com/office/drawing/2014/main" id="{9E5DC8E2-FB0E-A9A3-EF7E-2D38DA5D62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65085" y="4259808"/>
            <a:ext cx="914400" cy="914400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B3A7E13-FFBD-B841-D741-B8BBD742150C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0622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794"/>
            <a:ext cx="10515600" cy="5000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 (ต่อ)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“ใบรับรอง”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ข้อมูลอิเล็กทรอนิกส์หรือการบันทึกอื่นใด ซึ่งยืนยันความเชื่อมโยงระหว่างเจ้าของลายมือชื่อกับข้อมูลสำหรับใช้สร้างลายมือชื่ออิเล็กทรอนิกส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“เจ้าของลายมือชื่อ”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ผู้ซึ่งถือข้อมูลสำหรับใช้สร้างลายมือชื่ออิเล็กทรอนิกส์และสร้างลายมือชื่ออิเล็กทรอนิกส์นั้นในนามตนเองหรือแทนบุคคลอื่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“คู่กรณีที่เกี่ยวข้อง”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ผู้ซึ่งอาจกระทำการใด ๆ โดยขึ้นอยู่กับใบรับรองหรือลายมือชื่ออิเล็กทรอนิกส์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CEFE5C-978D-1D8A-7640-BA815943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6F6131-2E20-A873-4BE8-545DDAC7ED3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078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9903"/>
            <a:ext cx="11049001" cy="56321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ม.7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ห้ามมิให้ปฏิเสธ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ผูกพัน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การบังคับใช้ทางกฎหมาย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ของข้อความใดเพียง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เพราะเหตุที่ข้อความ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นั้นอยู่ใน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ของข้อมูลอิเล็กทรอนิกส์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ม.8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ภายใต้บังคับบทบัญญัติแห่ง ม.9 ในกรณีที่กฎหมายกำหนดให้การใดต้องทำเป็นหนังสือ มีหลักฐานเป็นหนังสือหรือมีเอกสารมาแสดง หรือกำหนดผลทางกฎหมายกรณีไม่ทำเป็นหนังสือ ไม่มีหลักฐานเป็นหนังสือหรือไม่มีเอกสารมาแสดง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ถ้าได้มีการ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ข้อความขึ้นเป็นข้อมูลอิเล็กทรอนิกส์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สามารถเข้าถึง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นำกลับมาใช้ได้โดยความหมายไม่เปลี่ยนแปลง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ข้อความนั้น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ทำเป็นหนังสือ มีหลักฐานเป็นหนังสือหรือมีเอกสารมาแสดง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ตามที่กฎหมายกำหนด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ในกรณีที่กฎหมายกำหนดให้ต้องมีการ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ปิดอากรแสตมป์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หากได้มีการ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ชำระเงินแทน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หรือดำเนินการอื่นใดด้วย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วิธีการทางอิเล็กทรอนิกส์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ตามหลักเกณฑ์และวิธีการที่หน่วยงานของรัฐซึ่งเกี่ยวข้องประกาศกำหนด ให้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ถือว่าหนังสือ หลักฐานเป็นหนังสือ หรือเอกสาร ซึ่งมีลักษณะเป็นตราสารนั้นได้มีการปิดอากรแสตมป์และขีดฆ่าตามกฎหมายนั้นแล้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ในการนี้ในการกำหนดหลักเกณฑ์และวิธีการของหน่วยงานของรัฐดังกล่าว คณะกรรมการจะกำหนดกรอบและแนวทางเพื่อเป็นมาตรฐานทั่วไปไว้ด้วยก็ได้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039ADD-2B99-7C5F-F53F-30C99EB2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1899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C81F76A-15A1-3E8D-2B58-A4DF312DD43F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2106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0160"/>
            <a:ext cx="11005457" cy="53818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ในกรณีที่กฎหมายกำหนดให้มีการลงลายมือชื่อ หรือกำหนดผลทางกฎหมายกรณีที่ไม่มีการลงลายมือชื่อไว้ ให้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ได้มีการลงลายมือชื่อ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(1)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การที่สามารถ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ระบุตัวเจ้าของลายมือชื่อ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และสามารถ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แสดงเจตนาของเจ้าของลายมือชื่อเกี่ยวกับข้อความในข้อมูลอิเล็กทรอนิกส์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(2)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การในลักษณะอย่างใดอย่างหนึ่ง 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(ก) วิธีการที่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เชื่อถือได้โดยเหมาะสมกับวัตถุประสงค์ของการสร้างหรือส่งข้อมูลอิเล็กทรอนิกส์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คำนึงถึงพฤติการณ์แวดล้อมทั้งปวง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รวมถึงข้อตกลงใด ๆ ที่เกี่ยวข้อง หรือ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(ข) วิธีการอื่นใดที่สามารถ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ยืนยันตัวเจ้าของลายมือชื่อ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และสามารถ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แสดงเจตนาของเจ้าของลายมือชื่อ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 (1) ได้ด้วย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วิธีการนั้นเอง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ประกอบกับพยานหลักฐานอื่น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5F34F9-7102-2C75-67E7-09E696F6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E8707AA-FE7B-443C-8AD0-62E14D216B84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959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7"/>
            <a:ext cx="11005457" cy="54697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วิธีการที่เชื่อถือได้ตามวรรคหนึ่ง (2) (ก) ให้คำนึงถึง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(1) ความ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รัดกุม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ระบุตัวบุคคล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สภาพพร้อมใช้งาน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ของทางเลือก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ในการระบุตัวบุคคล กฎเกณฑ์เกี่ยวกับลายมือชื่อ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ที่กำหนดไว้ในกฎหมาย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ระดับความมั่นคงปลอดภัย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ของการใช้ลายมือชื่ออิเล็กทรอนิกส์ การปฏิบัติตามกระบวนการในการระบุตัวบุคคลผู้เป็นสื่อกลาง ระดับของการยอมรับหรือไม่ยอมรับ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วิธีการที่ใช้ในการระบุตัว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บุคคลในการทำธุรกรรม วิธีการ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ระบุตัวบุคคล ณ ช่วงเวลาที่มีการทำธุรกรรมและติดต่อสื่อสาร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(2)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 ประเภท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ขนาดของธุรกรรม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 จำนวนครั้งหรือความสม่ำเสมอในการทำธุรกรรม ประเพณีทางการค้าหรือทางปฏิบัติ ความสำคัญ มูลค่าของธุรกรรมที่ทำ หรือ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(3)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ความรัดกุมของระบบการติดต่อสื่อสาร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ให้นำความในวรรคหนึ่งมาใช้บังคับกับ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การประทับตราของนิติบุคคล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ด้วยวิธีการทางอิเล็กทรอนิกส์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ด้วยโดยอนุโลม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BBA27C-BA1E-B8E1-1EB8-ACED5185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915EBF7-F551-7203-A24F-F67017A8FEE1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0270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97775"/>
            <a:ext cx="11215255" cy="586338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ม.10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กฎหมายกำหนดให้นำเสนอหรือเก็บรักษาข้อความ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ใดในสภาพที่เป็นมาแต่เดิม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อย่างเอกสารต้นฉบับ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ถ้าได้นำเสนอหรือเก็บรักษาในรูปข้อมูลอิเล็กทรอนิกส์ตามหลักเกณฑ์ดังต่อไปนี้ ให้ถือว่าได้มีการนำเสนอหรือเก็บรักษาเป็นเอกสารต้นฉบับตามกฎหมายแล้ว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(1) ข้อมูลอิเล็กทรอนิกส์ได้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ใช้วิธีการที่เชื่อถือได้ในการรักษาความถูกต้อง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ของข้อความตั้งแต่การสร้างข้อความเสร็จสมบูรณ์ และ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(2) สามารถ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แสดงข้อความนั้นในภายหลังได้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ความถูกต้องของข้อความตาม (1) ให้พิจารณาถึงความ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ไม่มีการเปลี่ยนแปลงใดของข้อความ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เว้นแต่การรับรองหรือบันทึกเพิ่มเติม หรือการเปลี่ยนแปลงใด ๆ ที่อาจจะเกิดขึ้นได้ตามปกติในการติดต่อสื่อสาร การเก็บรักษา หรือการแสดงข้อความซึ่งไม่มีผลต่อความถูกต้องของข้อความนั้น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ในการวินิจฉัย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ความน่าเชื่อถือของวิธีการรักษาความถูกต้องของข้อความ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 (1) ให้พิเคราะห์ถึงพฤติการณ์ที่เกี่ยวข้องทั้งปวง รวมทั้งวัตถุประสงค์ของการสร้างข้อความนั้น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ในกรณีที่มีการทำ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สิ่งพิมพ์ออกของข้อมูลอิเล็กทรอนิกส์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ตามวรรคหนึ่งสำหรับใช้อ้างอิงข้อความของข้อมูลอิเล็กทรอนิกส์ หากสิ่งพิมพ์ออกนั้นมีข้อความถูกต้องครบถ้วนตรงกับข้อมูลอิเล็กทรอนิกส์ และมีการรับรองสิ่งพิมพ์ออกโดยหน่วยงานที่มีอำนาจตามที่คณะกรรมการประกาศกำหนดแล้ว ให้ถือว่าสิ่งพิมพ์ออกดังกล่าวใช้แทนต้นฉบับได้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9FFCC1-2301-FAF8-5DD0-BD1B692C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4ABC419-2400-6567-1A15-65801D4FF72B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9818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096"/>
            <a:ext cx="11049000" cy="47927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ม.11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ห้ามมิให้ปฏิเสธ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รับฟังข้อมูลอิเล็กทรอนิกส์เป็นพยานหลักฐาน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ในกระบวนการพิจารณาตามกฎหมายทั้งในคดีแพ่ง คดีอาญา หรือคดีอื่นใด เพียงเพราะเหตุว่าเป็นข้อมูลอิเล็กทรอนิกส์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การชั่งน้ำหนักพยานหลักฐาน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ว่าข้อมูลอิเล็กทรอนิกส์จะ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เชื่อถือได้หรือไม่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เพียงใดนั้นให้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พิเคราะห์ถึง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ความน่าเชื่อถือของ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ลักษณะหรือวิธีการ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เก็บรักษา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ลักษณะหรือวิธีการเก็บรักษา ความครบถ้วน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ไม่มีการเปลี่ยนแปลงของข้อความลักษณะหรือวิธีการ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ระบุหรือแสดงตัวผู้ส่งข้อมูล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พฤติการณ์ที่เกี่ยวข้อง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ทั้งปวง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ให้นำความในวรรคหนึ่งมาใช้บังคับกับสิ่งพิมพ์ออกของข้อมูลอิเล็กทรอนิกส์ด้วย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355D28-E34E-60FD-0ED3-E9FDD544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2042C29-956A-C104-4CE3-A4165D0D891F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241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342"/>
            <a:ext cx="11049000" cy="559647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ม.12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ภายใต้บังคับบทบัญญัติ ม.10 ในกรณีที่กฎหมาย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กำหนดให้เก็บรักษาเอกสารหรือข้อความ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 ถ้าได้เก็บรักษาใน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ตามหลักเกณฑ์ดังต่อไปนี้ ให้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ถือว่าได้มีการเก็บรักษาเอกสารหรือข้อความตามที่กฎหมายต้องการแล้ว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(1)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นั้นสามารถ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นำกลับมาใช้ได้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โดยความหมาย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ไม่เปลี่ยนแปลง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(2) ได้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เก็บรักษาข้อมูลอิเล็กทรอนิกส์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นั้นให้อยู่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เป็นอยู่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ขณะที่สร้าง ส่ง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ได้รับข้อมูล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อิเล็กทรอนิกส์นั้น หรืออยู่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ในรูปแบบที่สามารถแสดงข้อความ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 ส่ง หรือได้รับ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ให้ปรากฏอย่างถูกต้องได้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(3) ได้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เก็บรักษาข้อความ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ส่วนที่ระบุถึง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แหล่งกำเนิด ต้นทาง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ปลายทางของข้อมูลอิเล็กทรอนิกส์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ตลอดจน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วันและเวลาที่ส่ง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ข้อความดังกล่าว ถ้ามี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ความในวรรคหนึ่ง มิให้ใช้บังคับกับข้อความที่ใช้เพียงเพื่อวัตถุประสงค์ในการส่งหรือรับข้อมูลอิเล็กทรอนิกส์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ที่รับผิดชอบในการเก็บรักษาเอกสารหรือข้อความใด อาจ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กำหนดหลักเกณฑ์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เกี่ยวกับการเก็บรักษาเอกสารหรือข้อความนั้น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เท่าที่ไม่ขัดหรือแย้งกับบทบัญญัติในมาตรานี้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392565-2970-DED6-9F2A-32F0B88B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804228-AADE-B143-B2B1-A667561FEBF4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60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1001866" cy="52081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168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เจตนาที่กระทำต่อบุคคลซึ่งอยู่เฉพาะหน้าให้ถือว่ามีผลนับแต่ผู้รับการแสดงเจตนาได้ทราบการแสดงเจตนานั้น ความข้อนี้ให้ใช้ตลอดถึงการที่บุคคลหนึ่งแสดงเจตนาไปยังบุคคลอีกคนหนึ่งโดยทางโทรศัพท์ หรือโดยเครื่องมือสื่อสารอย่างอื่น หรือโดยวิธีอื่นซึ่งสามารถติดต่อถึงกันได้ทำนองเดียวกัน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356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คำเสนอทำแก่บุคคลผู้อยู่เฉพาะหน้า โดยมิได้บ่งระยะเวลาให้ทำคำสนองนั้น เสนอ ณ ที่ใดเวลาใดก็ย่อมจะสนองรับได้แต่ ณ ที่นั้นเวลานั้น ความข้อนี้ท่านให้ใช้ตลอดถึงการที่บุคคลคนหนึ่งทำคำเสนอไปยังบุคคลอีกคนหนึ่งทางโทรศัพท์ด้วย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359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ถ้าคำสนองมาถึงล่วงเวลา ท่านให้ถือว่าคำสนองนั้นกลายเป็นคำเสนอขึ้นใหม่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คำสนองอันมีข้อความเพิ่มเติม มีข้อจำกัด หรือมีข้อแก้ไขอย่างอื่นประกอบด้วยนั้น ท่านให้ถือว่าเป็นคำบอกปัดไม่รับ ทั้งเป็นคำเสนอขึ้นใหม่ด้วยในตัว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59E7A5-C83B-C3BF-997D-5BF3A0DA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019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การแสดงเจตนาทำสัญญาของบุคคลที่อยู่เฉพาะหน้า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E2D923C-FB48-1480-1491-5564CDA6D73D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3630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225"/>
            <a:ext cx="11049000" cy="49236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ม.12/1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ให้นำบทบัญญัติใน ม.10 ม.11 และม.12 มาใช้บังคับกับเอกสารหรือข้อความที่ได้มีการ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แปลงให้อยู่ในรูปของข้อมูลอิเล็กทรอนิกส์ในภายหลัง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ด้วยวิธีการทางอิเล็กทรอนิกส์ และการเก็บรักษาเอกสารและข้อความดังกล่าวด้วยโดยอนุโลม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จัดทำหรือแปลงเอกสารและข้อความให้อยู่ในรูปของข้อมูลอิเล็กทรอนิกส์ตามวรรคหนึ่งให้เป็นไปตามหลักเกณฑ์และวิธีการที่คณะกรรมการกำหน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หรือ 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ในการทำสัญญา อาจ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ทำเป็นข้อมูลอิเล็กทรอนิกส์ก็ได้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้ามมิให้ปฏิเสธการมีผลทางกฎหมายของสัญญาเพียงเพราะเหตุที่สัญญานั้นได้ทำคำเสนอหรือคำสนองเป็นข้อมูลอิเล็กทรอนิกส์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C82DA7-9AB3-4B0B-CDF5-72108C11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DDDA19A-3825-698C-D85D-E8D8958E0FCA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27165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0603-FDE5-72BA-1F65-7CE4A858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79" y="9950"/>
            <a:ext cx="11205223" cy="815188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“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ในการทำสัญญา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ทำเป็นข้อมูลอิเล็กทรอนิกส์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D534-20C6-6BF8-882D-0D49DA6F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2" y="727344"/>
            <a:ext cx="11139198" cy="579986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ม.ค. 2566 ติดต่อกันด้วยอุปกรณ์อิเล็กทรอนิกส์ แสดงเจตนาเป็นคำเสนอ-คำสนองถูกต้องตรงกันในรูปแบบข้อความอิเล็กทรอนิกส์เกิดสัญญาซึ่งถือว่าทำเป็นหนังสือ หรือมีหลักฐานเป็นหนังสือ และเมื่อสามารถระบุตัวหรือยืนยันตัวบุคคลและแสดงเจตนาของเจ้าของลายมือชื่อได้ ถือว่าได้มีการลงลายมือชื่อแล้ว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D4485D-491C-2ED6-87F3-72206E67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735" y="2265185"/>
            <a:ext cx="2902639" cy="4013183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ชลบุรี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EF7EEC6-889B-6B1C-D02C-EDF18E2B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28" y="5340207"/>
            <a:ext cx="2504922" cy="790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ไปรษณีย์ไทย, </a:t>
            </a: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Kerry, Flash, J&amp;T, JET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852765B-34B6-8BBA-3A3E-EFB1B66C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873" y="2265185"/>
            <a:ext cx="2902639" cy="4013183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530725A-207F-43FA-40B3-37F809EEF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66" y="5340207"/>
            <a:ext cx="2504922" cy="790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ไปรษณีย์ไทย, </a:t>
            </a: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Kerry, Flash, J&amp;T, JET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DECFE-C95E-D7B8-1F98-0395E418D1A3}"/>
              </a:ext>
            </a:extLst>
          </p:cNvPr>
          <p:cNvSpPr/>
          <p:nvPr/>
        </p:nvSpPr>
        <p:spPr>
          <a:xfrm>
            <a:off x="2610233" y="2664008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D2BA8D-D953-6874-0F18-16ADEFF3464A}"/>
              </a:ext>
            </a:extLst>
          </p:cNvPr>
          <p:cNvCxnSpPr>
            <a:cxnSpLocks/>
          </p:cNvCxnSpPr>
          <p:nvPr/>
        </p:nvCxnSpPr>
        <p:spPr>
          <a:xfrm flipH="1">
            <a:off x="4324350" y="5719711"/>
            <a:ext cx="407721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942C5B-929F-DEFE-DB6C-7CDA6E98664B}"/>
              </a:ext>
            </a:extLst>
          </p:cNvPr>
          <p:cNvSpPr/>
          <p:nvPr/>
        </p:nvSpPr>
        <p:spPr>
          <a:xfrm>
            <a:off x="2610333" y="3007988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pic>
        <p:nvPicPr>
          <p:cNvPr id="31" name="Graphic 30" descr="Delivery with solid fill">
            <a:extLst>
              <a:ext uri="{FF2B5EF4-FFF2-40B4-BE49-F238E27FC236}">
                <a16:creationId xmlns:a16="http://schemas.microsoft.com/office/drawing/2014/main" id="{A7DD5B38-CBCF-7F00-BB2D-0DA065789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822927" y="5250846"/>
            <a:ext cx="1180342" cy="9144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CEC3F20-3C4D-DE46-59B9-040A24A9CF44}"/>
              </a:ext>
            </a:extLst>
          </p:cNvPr>
          <p:cNvSpPr/>
          <p:nvPr/>
        </p:nvSpPr>
        <p:spPr>
          <a:xfrm>
            <a:off x="9251995" y="2692562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E087D4-6922-1860-26B4-35D4F36A4915}"/>
              </a:ext>
            </a:extLst>
          </p:cNvPr>
          <p:cNvSpPr/>
          <p:nvPr/>
        </p:nvSpPr>
        <p:spPr>
          <a:xfrm>
            <a:off x="9252727" y="3027922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30B1D5E-9898-F602-7DEE-7F006EAD5962}"/>
              </a:ext>
            </a:extLst>
          </p:cNvPr>
          <p:cNvCxnSpPr>
            <a:cxnSpLocks/>
          </p:cNvCxnSpPr>
          <p:nvPr/>
        </p:nvCxnSpPr>
        <p:spPr>
          <a:xfrm>
            <a:off x="3532069" y="3042887"/>
            <a:ext cx="571992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xplosion: 14 Points 76">
            <a:extLst>
              <a:ext uri="{FF2B5EF4-FFF2-40B4-BE49-F238E27FC236}">
                <a16:creationId xmlns:a16="http://schemas.microsoft.com/office/drawing/2014/main" id="{DEE45937-C9CF-BB12-65CE-70D9055DD297}"/>
              </a:ext>
            </a:extLst>
          </p:cNvPr>
          <p:cNvSpPr/>
          <p:nvPr/>
        </p:nvSpPr>
        <p:spPr>
          <a:xfrm>
            <a:off x="4094543" y="1899447"/>
            <a:ext cx="4922003" cy="14200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แสดงเจตนาทำสัญญารูปแบบอิเล็กทรอนิกส์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ADA9679-25E3-EF41-F5D4-9D0BCD50EE0F}"/>
              </a:ext>
            </a:extLst>
          </p:cNvPr>
          <p:cNvSpPr/>
          <p:nvPr/>
        </p:nvSpPr>
        <p:spPr>
          <a:xfrm>
            <a:off x="5746694" y="6037687"/>
            <a:ext cx="1332808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ผู้ขายส่งของ</a:t>
            </a:r>
          </a:p>
        </p:txBody>
      </p:sp>
      <p:pic>
        <p:nvPicPr>
          <p:cNvPr id="79" name="Graphic 78" descr="Computer outline">
            <a:extLst>
              <a:ext uri="{FF2B5EF4-FFF2-40B4-BE49-F238E27FC236}">
                <a16:creationId xmlns:a16="http://schemas.microsoft.com/office/drawing/2014/main" id="{2DEC122E-08C9-41A7-008A-B77A37FE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6334" y="3355574"/>
            <a:ext cx="1146171" cy="1146171"/>
          </a:xfrm>
          <a:prstGeom prst="rect">
            <a:avLst/>
          </a:prstGeom>
        </p:spPr>
      </p:pic>
      <p:pic>
        <p:nvPicPr>
          <p:cNvPr id="81" name="Graphic 80" descr="Laptop outline">
            <a:extLst>
              <a:ext uri="{FF2B5EF4-FFF2-40B4-BE49-F238E27FC236}">
                <a16:creationId xmlns:a16="http://schemas.microsoft.com/office/drawing/2014/main" id="{DDEF3493-62B2-816E-B74C-022F05699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9452" y="3457500"/>
            <a:ext cx="914400" cy="914400"/>
          </a:xfrm>
          <a:prstGeom prst="rect">
            <a:avLst/>
          </a:prstGeom>
        </p:spPr>
      </p:pic>
      <p:pic>
        <p:nvPicPr>
          <p:cNvPr id="82" name="Graphic 81" descr="Smart Phone outline">
            <a:extLst>
              <a:ext uri="{FF2B5EF4-FFF2-40B4-BE49-F238E27FC236}">
                <a16:creationId xmlns:a16="http://schemas.microsoft.com/office/drawing/2014/main" id="{3E6A3E71-991E-64AF-70CB-75E0675C4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8707" y="3630230"/>
            <a:ext cx="567320" cy="56732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BA32B6-AF1F-EF85-43C9-466E5E5497BC}"/>
              </a:ext>
            </a:extLst>
          </p:cNvPr>
          <p:cNvCxnSpPr>
            <a:cxnSpLocks/>
            <a:stCxn id="88" idx="3"/>
            <a:endCxn id="91" idx="1"/>
          </p:cNvCxnSpPr>
          <p:nvPr/>
        </p:nvCxnSpPr>
        <p:spPr>
          <a:xfrm>
            <a:off x="4340429" y="4808493"/>
            <a:ext cx="4077041" cy="7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D06F3563-11FB-D7C7-A0B3-F773B081BEF0}"/>
              </a:ext>
            </a:extLst>
          </p:cNvPr>
          <p:cNvSpPr/>
          <p:nvPr/>
        </p:nvSpPr>
        <p:spPr>
          <a:xfrm>
            <a:off x="5454061" y="4886242"/>
            <a:ext cx="1849930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ผู้ซื้อชำระเงินราคา</a:t>
            </a:r>
          </a:p>
        </p:txBody>
      </p:sp>
      <p:sp>
        <p:nvSpPr>
          <p:cNvPr id="88" name="Rectangle 2">
            <a:extLst>
              <a:ext uri="{FF2B5EF4-FFF2-40B4-BE49-F238E27FC236}">
                <a16:creationId xmlns:a16="http://schemas.microsoft.com/office/drawing/2014/main" id="{D7C1EED2-A628-580A-099F-BF4EA42A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506" y="4413268"/>
            <a:ext cx="2504923" cy="790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ผู้ซื้ออยู่บ้าน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ที่ชลบุรี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C558E46F-8F1E-993B-DDF2-25003A2D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644" y="4413268"/>
            <a:ext cx="2504923" cy="790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ผู้ขายอยู่บ้าน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ที่เชียงใหม่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0" name="Graphic 89" descr="Male profile outline">
            <a:extLst>
              <a:ext uri="{FF2B5EF4-FFF2-40B4-BE49-F238E27FC236}">
                <a16:creationId xmlns:a16="http://schemas.microsoft.com/office/drawing/2014/main" id="{18BFE133-9831-1DA5-0CE9-9884BBF00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429" y="4349182"/>
            <a:ext cx="914400" cy="914400"/>
          </a:xfrm>
          <a:prstGeom prst="rect">
            <a:avLst/>
          </a:prstGeom>
        </p:spPr>
      </p:pic>
      <p:pic>
        <p:nvPicPr>
          <p:cNvPr id="91" name="Graphic 90" descr="Office worker male outline">
            <a:extLst>
              <a:ext uri="{FF2B5EF4-FFF2-40B4-BE49-F238E27FC236}">
                <a16:creationId xmlns:a16="http://schemas.microsoft.com/office/drawing/2014/main" id="{3B432A6C-21BF-658A-97EA-71166167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17470" y="4358329"/>
            <a:ext cx="914400" cy="914400"/>
          </a:xfrm>
          <a:prstGeom prst="rect">
            <a:avLst/>
          </a:prstGeom>
        </p:spPr>
      </p:pic>
      <p:pic>
        <p:nvPicPr>
          <p:cNvPr id="97" name="Graphic 96" descr="Money outline">
            <a:extLst>
              <a:ext uri="{FF2B5EF4-FFF2-40B4-BE49-F238E27FC236}">
                <a16:creationId xmlns:a16="http://schemas.microsoft.com/office/drawing/2014/main" id="{B2CC706A-20AE-E130-628D-4C3CA34F97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1029" y="4027863"/>
            <a:ext cx="914400" cy="914400"/>
          </a:xfrm>
          <a:prstGeom prst="rect">
            <a:avLst/>
          </a:prstGeom>
        </p:spPr>
      </p:pic>
      <p:pic>
        <p:nvPicPr>
          <p:cNvPr id="98" name="Graphic 97" descr="Male profile outline">
            <a:extLst>
              <a:ext uri="{FF2B5EF4-FFF2-40B4-BE49-F238E27FC236}">
                <a16:creationId xmlns:a16="http://schemas.microsoft.com/office/drawing/2014/main" id="{17E08A8A-59DD-AD6D-4E0A-02138DA4F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5716" y="2580763"/>
            <a:ext cx="914400" cy="914400"/>
          </a:xfrm>
          <a:prstGeom prst="rect">
            <a:avLst/>
          </a:prstGeom>
        </p:spPr>
      </p:pic>
      <p:pic>
        <p:nvPicPr>
          <p:cNvPr id="99" name="Graphic 98" descr="Office worker male outline">
            <a:extLst>
              <a:ext uri="{FF2B5EF4-FFF2-40B4-BE49-F238E27FC236}">
                <a16:creationId xmlns:a16="http://schemas.microsoft.com/office/drawing/2014/main" id="{CF900FEB-7C71-0A56-90A0-4FD1C3A5E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13065" y="2580763"/>
            <a:ext cx="914400" cy="914400"/>
          </a:xfrm>
          <a:prstGeom prst="rect">
            <a:avLst/>
          </a:prstGeom>
        </p:spPr>
      </p:pic>
      <p:pic>
        <p:nvPicPr>
          <p:cNvPr id="4" name="Graphic 3" descr="Computer outline">
            <a:extLst>
              <a:ext uri="{FF2B5EF4-FFF2-40B4-BE49-F238E27FC236}">
                <a16:creationId xmlns:a16="http://schemas.microsoft.com/office/drawing/2014/main" id="{AD9D3838-7B57-902B-0B70-FFB761D44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628" y="3316347"/>
            <a:ext cx="1146171" cy="1146171"/>
          </a:xfrm>
          <a:prstGeom prst="rect">
            <a:avLst/>
          </a:prstGeom>
        </p:spPr>
      </p:pic>
      <p:pic>
        <p:nvPicPr>
          <p:cNvPr id="5" name="Graphic 4" descr="Laptop outline">
            <a:extLst>
              <a:ext uri="{FF2B5EF4-FFF2-40B4-BE49-F238E27FC236}">
                <a16:creationId xmlns:a16="http://schemas.microsoft.com/office/drawing/2014/main" id="{E86D2812-4731-2BDA-B7A2-FCB0B60D2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2084" y="3458726"/>
            <a:ext cx="914400" cy="914400"/>
          </a:xfrm>
          <a:prstGeom prst="rect">
            <a:avLst/>
          </a:prstGeom>
        </p:spPr>
      </p:pic>
      <p:pic>
        <p:nvPicPr>
          <p:cNvPr id="6" name="Graphic 5" descr="Smart Phone outline">
            <a:extLst>
              <a:ext uri="{FF2B5EF4-FFF2-40B4-BE49-F238E27FC236}">
                <a16:creationId xmlns:a16="http://schemas.microsoft.com/office/drawing/2014/main" id="{DB838B29-76CB-F038-DACD-0D9CCA673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7628" y="3639302"/>
            <a:ext cx="567320" cy="5673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A68D4EB-6C8B-7201-51D7-B3727DF7EED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7295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>
            <a:extLst>
              <a:ext uri="{FF2B5EF4-FFF2-40B4-BE49-F238E27FC236}">
                <a16:creationId xmlns:a16="http://schemas.microsoft.com/office/drawing/2014/main" id="{4B94EC3C-AD2F-C26C-E550-A3B9FD55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109" y="154329"/>
            <a:ext cx="6535684" cy="5084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ขั้นตอนการเกิดสัญญา หลักฐานฯ แบบของสัญญา และการปฏิบัติตามสัญญา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91BEF049-7BF6-C90C-D995-24B2FCEEC531}"/>
              </a:ext>
            </a:extLst>
          </p:cNvPr>
          <p:cNvSpPr/>
          <p:nvPr/>
        </p:nvSpPr>
        <p:spPr>
          <a:xfrm rot="5400000">
            <a:off x="5458820" y="2493147"/>
            <a:ext cx="67386" cy="5414706"/>
          </a:xfrm>
          <a:prstGeom prst="rightBrace">
            <a:avLst>
              <a:gd name="adj1" fmla="val 26093"/>
              <a:gd name="adj2" fmla="val 4890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" name="Left Arrow 162">
            <a:extLst>
              <a:ext uri="{FF2B5EF4-FFF2-40B4-BE49-F238E27FC236}">
                <a16:creationId xmlns:a16="http://schemas.microsoft.com/office/drawing/2014/main" id="{CB4BB826-9994-200A-1EB0-E1647B32D400}"/>
              </a:ext>
            </a:extLst>
          </p:cNvPr>
          <p:cNvSpPr/>
          <p:nvPr/>
        </p:nvSpPr>
        <p:spPr>
          <a:xfrm rot="18930476">
            <a:off x="1367940" y="4245112"/>
            <a:ext cx="1478279" cy="416389"/>
          </a:xfrm>
          <a:prstGeom prst="leftArrow">
            <a:avLst>
              <a:gd name="adj1" fmla="val 81700"/>
              <a:gd name="adj2" fmla="val 1661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2.แสดงเจตนา</a:t>
            </a:r>
          </a:p>
        </p:txBody>
      </p:sp>
      <p:sp>
        <p:nvSpPr>
          <p:cNvPr id="177" name="Left Arrow 176">
            <a:extLst>
              <a:ext uri="{FF2B5EF4-FFF2-40B4-BE49-F238E27FC236}">
                <a16:creationId xmlns:a16="http://schemas.microsoft.com/office/drawing/2014/main" id="{3F7448E6-D724-4FB4-F8AA-DCCA6A40BDC2}"/>
              </a:ext>
            </a:extLst>
          </p:cNvPr>
          <p:cNvSpPr/>
          <p:nvPr/>
        </p:nvSpPr>
        <p:spPr>
          <a:xfrm rot="18930476">
            <a:off x="9432922" y="4224104"/>
            <a:ext cx="1613756" cy="415175"/>
          </a:xfrm>
          <a:prstGeom prst="leftArrow">
            <a:avLst>
              <a:gd name="adj1" fmla="val 72746"/>
              <a:gd name="adj2" fmla="val 17432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10. อุทธรณ์/ฎีกา</a:t>
            </a:r>
          </a:p>
        </p:txBody>
      </p:sp>
      <p:sp>
        <p:nvSpPr>
          <p:cNvPr id="179" name="Left Arrow 178">
            <a:extLst>
              <a:ext uri="{FF2B5EF4-FFF2-40B4-BE49-F238E27FC236}">
                <a16:creationId xmlns:a16="http://schemas.microsoft.com/office/drawing/2014/main" id="{16487944-24D9-3DA4-A383-C839940C0301}"/>
              </a:ext>
            </a:extLst>
          </p:cNvPr>
          <p:cNvSpPr/>
          <p:nvPr/>
        </p:nvSpPr>
        <p:spPr>
          <a:xfrm rot="18930476">
            <a:off x="7679676" y="4193316"/>
            <a:ext cx="1633124" cy="416390"/>
          </a:xfrm>
          <a:prstGeom prst="leftArrow">
            <a:avLst>
              <a:gd name="adj1" fmla="val 79677"/>
              <a:gd name="adj2" fmla="val 1639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8.ศาลพิจารณา</a:t>
            </a:r>
          </a:p>
        </p:txBody>
      </p:sp>
      <p:sp>
        <p:nvSpPr>
          <p:cNvPr id="180" name="Left Arrow 179">
            <a:extLst>
              <a:ext uri="{FF2B5EF4-FFF2-40B4-BE49-F238E27FC236}">
                <a16:creationId xmlns:a16="http://schemas.microsoft.com/office/drawing/2014/main" id="{CC70549E-B24D-2FFE-83AA-38AA0C83FE53}"/>
              </a:ext>
            </a:extLst>
          </p:cNvPr>
          <p:cNvSpPr/>
          <p:nvPr/>
        </p:nvSpPr>
        <p:spPr>
          <a:xfrm rot="18876709">
            <a:off x="4218316" y="2978483"/>
            <a:ext cx="2257559" cy="519960"/>
          </a:xfrm>
          <a:prstGeom prst="leftArrow">
            <a:avLst>
              <a:gd name="adj1" fmla="val 82824"/>
              <a:gd name="adj2" fmla="val 1706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ส่งมอบทรัพย์/ชำระเงิน ชำระหนี้ครบถ้วนหนี้ระงับ</a:t>
            </a:r>
          </a:p>
        </p:txBody>
      </p:sp>
      <p:sp>
        <p:nvSpPr>
          <p:cNvPr id="181" name="Left Arrow 180">
            <a:extLst>
              <a:ext uri="{FF2B5EF4-FFF2-40B4-BE49-F238E27FC236}">
                <a16:creationId xmlns:a16="http://schemas.microsoft.com/office/drawing/2014/main" id="{04FBB707-D370-3FE6-4790-881B4A703AA2}"/>
              </a:ext>
            </a:extLst>
          </p:cNvPr>
          <p:cNvSpPr/>
          <p:nvPr/>
        </p:nvSpPr>
        <p:spPr>
          <a:xfrm rot="18930476">
            <a:off x="6850482" y="4125825"/>
            <a:ext cx="1687143" cy="494257"/>
          </a:xfrm>
          <a:prstGeom prst="leftArrow">
            <a:avLst>
              <a:gd name="adj1" fmla="val 76531"/>
              <a:gd name="adj2" fmla="val 1704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ฟ้องคดีต่อศาล</a:t>
            </a:r>
          </a:p>
        </p:txBody>
      </p:sp>
      <p:sp>
        <p:nvSpPr>
          <p:cNvPr id="183" name="Left Arrow 182">
            <a:extLst>
              <a:ext uri="{FF2B5EF4-FFF2-40B4-BE49-F238E27FC236}">
                <a16:creationId xmlns:a16="http://schemas.microsoft.com/office/drawing/2014/main" id="{39590662-850D-94FD-BD93-DC4B9C78D600}"/>
              </a:ext>
            </a:extLst>
          </p:cNvPr>
          <p:cNvSpPr/>
          <p:nvPr/>
        </p:nvSpPr>
        <p:spPr>
          <a:xfrm rot="18930476">
            <a:off x="4303033" y="3729793"/>
            <a:ext cx="2857958" cy="526661"/>
          </a:xfrm>
          <a:prstGeom prst="leftArrow">
            <a:avLst>
              <a:gd name="adj1" fmla="val 77381"/>
              <a:gd name="adj2" fmla="val 165048"/>
            </a:avLst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5.หากไม่ปฏิบัติตามสัญญา/ </a:t>
            </a:r>
          </a:p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บอกล่าวให้ปฏิบัติภายในเวลาที่กำหนด</a:t>
            </a:r>
          </a:p>
        </p:txBody>
      </p:sp>
      <p:sp>
        <p:nvSpPr>
          <p:cNvPr id="197" name="Left Arrow 196">
            <a:extLst>
              <a:ext uri="{FF2B5EF4-FFF2-40B4-BE49-F238E27FC236}">
                <a16:creationId xmlns:a16="http://schemas.microsoft.com/office/drawing/2014/main" id="{13F25F52-458E-DE93-EA0B-238EE7FB4BB1}"/>
              </a:ext>
            </a:extLst>
          </p:cNvPr>
          <p:cNvSpPr/>
          <p:nvPr/>
        </p:nvSpPr>
        <p:spPr>
          <a:xfrm rot="18930476">
            <a:off x="5431462" y="3584084"/>
            <a:ext cx="3361728" cy="487514"/>
          </a:xfrm>
          <a:prstGeom prst="leftArrow">
            <a:avLst>
              <a:gd name="adj1" fmla="val 79677"/>
              <a:gd name="adj2" fmla="val 1639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6.หากไม่ปฏิบัติในเวลา</a:t>
            </a:r>
          </a:p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ฟ้องบังคับให้ปฏิบัติตามสัญญา/ บอกเลิกสัญญา</a:t>
            </a:r>
            <a:endParaRPr lang="th-TH" altLang="th-TH" sz="14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5A6BDBF-0C5D-2E8A-9AF3-12FCB49BABA3}"/>
              </a:ext>
            </a:extLst>
          </p:cNvPr>
          <p:cNvCxnSpPr>
            <a:cxnSpLocks/>
          </p:cNvCxnSpPr>
          <p:nvPr/>
        </p:nvCxnSpPr>
        <p:spPr>
          <a:xfrm flipV="1">
            <a:off x="1025714" y="5086629"/>
            <a:ext cx="10129596" cy="12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40" name="Rectangle 2">
            <a:extLst>
              <a:ext uri="{FF2B5EF4-FFF2-40B4-BE49-F238E27FC236}">
                <a16:creationId xmlns:a16="http://schemas.microsoft.com/office/drawing/2014/main" id="{C87A4926-C14F-8FF3-E779-5FAF496C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2" y="1144985"/>
            <a:ext cx="4436827" cy="175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1.แสดงเจตนาเป็น คำเสนอ+คำสนอง ในรูปแบบอิเล็กทรอนิกส์ฯ 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พรบ.ธุรกรรมฯ ม.13+ม.7 </a:t>
            </a: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เมื่อถูกต้องตรงกันทุกประการจะเกิดสัญญา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2.ข้อความเป็นข้อมูลอิเล็กทรอนิกส์ ถือว่าทำเป็นหนังสือ/ มีหลักฐานเป็นหนังสือแล้ว 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พรบ.ธุรกรรมฯ ม.9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3.หากใช้วิธีการที่สามารถระบุตัว/ ยืนยันตัวได้ ถือว่าลงลายมือชื่อแล้ว 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พรบ.ธุรกรรมฯ ม.8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7B88CD-0489-A427-5436-5BD29BD16683}"/>
              </a:ext>
            </a:extLst>
          </p:cNvPr>
          <p:cNvCxnSpPr>
            <a:cxnSpLocks/>
          </p:cNvCxnSpPr>
          <p:nvPr/>
        </p:nvCxnSpPr>
        <p:spPr>
          <a:xfrm>
            <a:off x="5558336" y="5196007"/>
            <a:ext cx="0" cy="290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E343AEC-AE42-7C89-56F2-72F183031865}"/>
              </a:ext>
            </a:extLst>
          </p:cNvPr>
          <p:cNvSpPr/>
          <p:nvPr/>
        </p:nvSpPr>
        <p:spPr>
          <a:xfrm>
            <a:off x="2562079" y="4882216"/>
            <a:ext cx="413573" cy="332797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Left Arrow 181">
            <a:extLst>
              <a:ext uri="{FF2B5EF4-FFF2-40B4-BE49-F238E27FC236}">
                <a16:creationId xmlns:a16="http://schemas.microsoft.com/office/drawing/2014/main" id="{D86A3935-209C-18AF-4CD0-C5AF11F12C07}"/>
              </a:ext>
            </a:extLst>
          </p:cNvPr>
          <p:cNvSpPr/>
          <p:nvPr/>
        </p:nvSpPr>
        <p:spPr>
          <a:xfrm rot="18930476">
            <a:off x="792972" y="4106764"/>
            <a:ext cx="1855892" cy="414470"/>
          </a:xfrm>
          <a:prstGeom prst="leftArrow">
            <a:avLst>
              <a:gd name="adj1" fmla="val 76532"/>
              <a:gd name="adj2" fmla="val 167873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1.คิดไตร่ตรอง/ตัดสินใจ</a:t>
            </a:r>
          </a:p>
        </p:txBody>
      </p:sp>
      <p:sp>
        <p:nvSpPr>
          <p:cNvPr id="74" name="Left Arrow 200">
            <a:extLst>
              <a:ext uri="{FF2B5EF4-FFF2-40B4-BE49-F238E27FC236}">
                <a16:creationId xmlns:a16="http://schemas.microsoft.com/office/drawing/2014/main" id="{0D4F66CD-9AD6-594B-0D00-ADFB31A5A7E9}"/>
              </a:ext>
            </a:extLst>
          </p:cNvPr>
          <p:cNvSpPr/>
          <p:nvPr/>
        </p:nvSpPr>
        <p:spPr>
          <a:xfrm rot="18930476">
            <a:off x="8584582" y="4216866"/>
            <a:ext cx="1635557" cy="414471"/>
          </a:xfrm>
          <a:prstGeom prst="leftArrow">
            <a:avLst>
              <a:gd name="adj1" fmla="val 76531"/>
              <a:gd name="adj2" fmla="val 16526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9.ศาลพิพากษา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5875CDB-68F8-8D30-FF07-E58B2302643C}"/>
              </a:ext>
            </a:extLst>
          </p:cNvPr>
          <p:cNvSpPr/>
          <p:nvPr/>
        </p:nvSpPr>
        <p:spPr>
          <a:xfrm>
            <a:off x="2490413" y="4811383"/>
            <a:ext cx="576396" cy="533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71E882-F30B-D3C9-DFD3-25D6FBEAD0B4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2778611" y="2898422"/>
            <a:ext cx="1637" cy="1912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Artificial Intelligence outline">
            <a:extLst>
              <a:ext uri="{FF2B5EF4-FFF2-40B4-BE49-F238E27FC236}">
                <a16:creationId xmlns:a16="http://schemas.microsoft.com/office/drawing/2014/main" id="{08FB2DDA-2AE5-6D87-B7F7-EF469F62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76" y="3877293"/>
            <a:ext cx="727175" cy="727175"/>
          </a:xfrm>
          <a:prstGeom prst="rect">
            <a:avLst/>
          </a:prstGeom>
        </p:spPr>
      </p:pic>
      <p:pic>
        <p:nvPicPr>
          <p:cNvPr id="14" name="Graphic 13" descr="Artificial Intelligence outline">
            <a:extLst>
              <a:ext uri="{FF2B5EF4-FFF2-40B4-BE49-F238E27FC236}">
                <a16:creationId xmlns:a16="http://schemas.microsoft.com/office/drawing/2014/main" id="{15FAAEB3-BE10-241F-D12A-F96B56CB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677" y="5375177"/>
            <a:ext cx="749093" cy="7490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DBF951-6A02-84EF-6B4C-93209C2F80B7}"/>
              </a:ext>
            </a:extLst>
          </p:cNvPr>
          <p:cNvCxnSpPr>
            <a:cxnSpLocks/>
          </p:cNvCxnSpPr>
          <p:nvPr/>
        </p:nvCxnSpPr>
        <p:spPr>
          <a:xfrm flipV="1">
            <a:off x="1007699" y="4992822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8D502A-DC73-F5BE-D876-575901DDB9AC}"/>
              </a:ext>
            </a:extLst>
          </p:cNvPr>
          <p:cNvCxnSpPr>
            <a:cxnSpLocks/>
          </p:cNvCxnSpPr>
          <p:nvPr/>
        </p:nvCxnSpPr>
        <p:spPr>
          <a:xfrm flipV="1">
            <a:off x="1585181" y="4992153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949817-9529-C31B-15C1-CF090AAE2A5C}"/>
              </a:ext>
            </a:extLst>
          </p:cNvPr>
          <p:cNvCxnSpPr>
            <a:cxnSpLocks/>
          </p:cNvCxnSpPr>
          <p:nvPr/>
        </p:nvCxnSpPr>
        <p:spPr>
          <a:xfrm flipV="1">
            <a:off x="4706346" y="4973966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C8C209-FF8E-548E-C307-AFEC4A244413}"/>
              </a:ext>
            </a:extLst>
          </p:cNvPr>
          <p:cNvCxnSpPr>
            <a:cxnSpLocks/>
          </p:cNvCxnSpPr>
          <p:nvPr/>
        </p:nvCxnSpPr>
        <p:spPr>
          <a:xfrm flipV="1">
            <a:off x="3662587" y="4992153"/>
            <a:ext cx="0" cy="20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B577DB-ED33-3B62-99A1-2DAA1B5378A7}"/>
              </a:ext>
            </a:extLst>
          </p:cNvPr>
          <p:cNvCxnSpPr>
            <a:cxnSpLocks/>
          </p:cNvCxnSpPr>
          <p:nvPr/>
        </p:nvCxnSpPr>
        <p:spPr>
          <a:xfrm flipV="1">
            <a:off x="8810814" y="5008788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AA82CEE7-92CE-C595-0F3B-24F5AD0A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092" y="5465909"/>
            <a:ext cx="9104244" cy="6452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 ต้องรับผิดในการปฏิบัติตามสัญญา/ ส่งมอบ/ ชำระเงิน/ รับผิดในความชำรุดบกพร่อง/ รับผิดในการรอนสิทธิ/ รับประกันคุณภาพสินค้า/ ประกันความเสียหายจากการใช้งาน/ รับผิดในความเสียหายจากสินค้าที่ไม่ปลอดภัย </a:t>
            </a:r>
            <a:r>
              <a:rPr lang="th-TH" alt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อายุความ (ขึ้นอยู่กับประเภทสัญญา)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352CDF-2204-9012-CF58-6588E56C64B6}"/>
              </a:ext>
            </a:extLst>
          </p:cNvPr>
          <p:cNvCxnSpPr>
            <a:cxnSpLocks/>
          </p:cNvCxnSpPr>
          <p:nvPr/>
        </p:nvCxnSpPr>
        <p:spPr>
          <a:xfrm flipV="1">
            <a:off x="7918217" y="5007590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BFDF67-B231-A452-FABC-789B6A121F55}"/>
              </a:ext>
            </a:extLst>
          </p:cNvPr>
          <p:cNvCxnSpPr>
            <a:cxnSpLocks/>
          </p:cNvCxnSpPr>
          <p:nvPr/>
        </p:nvCxnSpPr>
        <p:spPr>
          <a:xfrm flipV="1">
            <a:off x="5896087" y="4992153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066166-1516-FFFC-F27B-E03EE6A8F8E6}"/>
              </a:ext>
            </a:extLst>
          </p:cNvPr>
          <p:cNvCxnSpPr>
            <a:cxnSpLocks/>
          </p:cNvCxnSpPr>
          <p:nvPr/>
        </p:nvCxnSpPr>
        <p:spPr>
          <a:xfrm flipV="1">
            <a:off x="7112326" y="5003818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Arrow 181">
            <a:extLst>
              <a:ext uri="{FF2B5EF4-FFF2-40B4-BE49-F238E27FC236}">
                <a16:creationId xmlns:a16="http://schemas.microsoft.com/office/drawing/2014/main" id="{BBF79CF9-CD5B-CBD4-F512-66F262112EE7}"/>
              </a:ext>
            </a:extLst>
          </p:cNvPr>
          <p:cNvSpPr/>
          <p:nvPr/>
        </p:nvSpPr>
        <p:spPr>
          <a:xfrm rot="18930476">
            <a:off x="3273876" y="2015025"/>
            <a:ext cx="3851568" cy="908338"/>
          </a:xfrm>
          <a:prstGeom prst="leftArrow">
            <a:avLst>
              <a:gd name="adj1" fmla="val 76532"/>
              <a:gd name="adj2" fmla="val 70789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3.1.หากระบุตัว/ยืนยันตัวได้ ถือว่าลงลายมือชื่อแล้ว พรบ.ธุรกรรมฯ ม.9/  จัดทำข้อความเป็นข้อมูลอิเล็กทรอนิกส์ถือว่าได้ทำเป็นหนังสือ/มีหลักฐานเป็นหนังสือแล้วแล้ว พรบ.ธุรกรรมฯ ม.8</a:t>
            </a:r>
          </a:p>
        </p:txBody>
      </p:sp>
      <p:sp>
        <p:nvSpPr>
          <p:cNvPr id="47" name="Left Arrow 66">
            <a:extLst>
              <a:ext uri="{FF2B5EF4-FFF2-40B4-BE49-F238E27FC236}">
                <a16:creationId xmlns:a16="http://schemas.microsoft.com/office/drawing/2014/main" id="{16570D35-BAD3-B46D-8CCA-4B57D1791D4B}"/>
              </a:ext>
            </a:extLst>
          </p:cNvPr>
          <p:cNvSpPr/>
          <p:nvPr/>
        </p:nvSpPr>
        <p:spPr>
          <a:xfrm rot="18930476">
            <a:off x="2543198" y="3672284"/>
            <a:ext cx="1914640" cy="898324"/>
          </a:xfrm>
          <a:prstGeom prst="leftArrow">
            <a:avLst>
              <a:gd name="adj1" fmla="val 76531"/>
              <a:gd name="adj2" fmla="val 76064"/>
            </a:avLst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3.คำเสนอและคำสนองในรูปแบบอิเล็กทรอนิกส์ถูกต้องตรงกันเกิดสัญญา</a:t>
            </a:r>
          </a:p>
        </p:txBody>
      </p:sp>
      <p:sp>
        <p:nvSpPr>
          <p:cNvPr id="48" name="Left Arrow 177">
            <a:extLst>
              <a:ext uri="{FF2B5EF4-FFF2-40B4-BE49-F238E27FC236}">
                <a16:creationId xmlns:a16="http://schemas.microsoft.com/office/drawing/2014/main" id="{AAA9BAB0-6665-CBBD-2061-449F8040C149}"/>
              </a:ext>
            </a:extLst>
          </p:cNvPr>
          <p:cNvSpPr/>
          <p:nvPr/>
        </p:nvSpPr>
        <p:spPr>
          <a:xfrm rot="18855859">
            <a:off x="3315839" y="4008637"/>
            <a:ext cx="2078263" cy="522058"/>
          </a:xfrm>
          <a:prstGeom prst="leftArrow">
            <a:avLst>
              <a:gd name="adj1" fmla="val 77381"/>
              <a:gd name="adj2" fmla="val 165048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4.คู่สัญญาปฏิบัติการชำระหนี้ตามสัญญา</a:t>
            </a:r>
          </a:p>
        </p:txBody>
      </p:sp>
      <p:sp>
        <p:nvSpPr>
          <p:cNvPr id="49" name="Left Arrow 176">
            <a:extLst>
              <a:ext uri="{FF2B5EF4-FFF2-40B4-BE49-F238E27FC236}">
                <a16:creationId xmlns:a16="http://schemas.microsoft.com/office/drawing/2014/main" id="{B5237FFF-6988-C50D-A1CF-1D8C082B8CEF}"/>
              </a:ext>
            </a:extLst>
          </p:cNvPr>
          <p:cNvSpPr/>
          <p:nvPr/>
        </p:nvSpPr>
        <p:spPr>
          <a:xfrm rot="18930476">
            <a:off x="10154806" y="4212746"/>
            <a:ext cx="1404708" cy="415175"/>
          </a:xfrm>
          <a:prstGeom prst="leftArrow">
            <a:avLst>
              <a:gd name="adj1" fmla="val 72746"/>
              <a:gd name="adj2" fmla="val 17432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 บังคับคดี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7BAD21-D0B0-6747-08A5-180436378D14}"/>
              </a:ext>
            </a:extLst>
          </p:cNvPr>
          <p:cNvCxnSpPr>
            <a:cxnSpLocks/>
          </p:cNvCxnSpPr>
          <p:nvPr/>
        </p:nvCxnSpPr>
        <p:spPr>
          <a:xfrm flipV="1">
            <a:off x="10314586" y="4999827"/>
            <a:ext cx="0" cy="20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2A1B97-0CF0-A64C-8BF2-328E97F0FDB9}"/>
              </a:ext>
            </a:extLst>
          </p:cNvPr>
          <p:cNvCxnSpPr>
            <a:cxnSpLocks/>
          </p:cNvCxnSpPr>
          <p:nvPr/>
        </p:nvCxnSpPr>
        <p:spPr>
          <a:xfrm flipV="1">
            <a:off x="9678232" y="5012339"/>
            <a:ext cx="0" cy="196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Smart Phone outline">
            <a:extLst>
              <a:ext uri="{FF2B5EF4-FFF2-40B4-BE49-F238E27FC236}">
                <a16:creationId xmlns:a16="http://schemas.microsoft.com/office/drawing/2014/main" id="{B47F5859-F34E-9D76-42FF-2CEEF0742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9304" y="2955267"/>
            <a:ext cx="567320" cy="567320"/>
          </a:xfrm>
          <a:prstGeom prst="rect">
            <a:avLst/>
          </a:prstGeom>
        </p:spPr>
      </p:pic>
      <p:pic>
        <p:nvPicPr>
          <p:cNvPr id="15" name="Graphic 14" descr="Smart Phone outline">
            <a:extLst>
              <a:ext uri="{FF2B5EF4-FFF2-40B4-BE49-F238E27FC236}">
                <a16:creationId xmlns:a16="http://schemas.microsoft.com/office/drawing/2014/main" id="{36EA4A1A-7DA1-9AE6-6985-91880314B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4965" y="2969161"/>
            <a:ext cx="567320" cy="56732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164E25-CDFE-AC55-3164-5A87D9AEE5D8}"/>
              </a:ext>
            </a:extLst>
          </p:cNvPr>
          <p:cNvCxnSpPr>
            <a:cxnSpLocks/>
          </p:cNvCxnSpPr>
          <p:nvPr/>
        </p:nvCxnSpPr>
        <p:spPr>
          <a:xfrm>
            <a:off x="1630629" y="3226231"/>
            <a:ext cx="70267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ABCE14B9-4739-0DCD-3F5A-6F8FF24E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566" y="751567"/>
            <a:ext cx="1584182" cy="1551199"/>
          </a:xfrm>
          <a:prstGeom prst="rect">
            <a:avLst/>
          </a:prstGeom>
          <a:solidFill>
            <a:srgbClr val="CCFF3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F0D57161-C72E-E4D4-ED5F-D42D7576439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182087" y="875669"/>
            <a:ext cx="1305814" cy="538226"/>
          </a:xfrm>
          <a:prstGeom prst="curvedUpArrow">
            <a:avLst>
              <a:gd name="adj1" fmla="val 25029"/>
              <a:gd name="adj2" fmla="val 68525"/>
              <a:gd name="adj3" fmla="val 274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h-TH" altLang="th-TH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Graphic 25" descr="Money outline">
            <a:extLst>
              <a:ext uri="{FF2B5EF4-FFF2-40B4-BE49-F238E27FC236}">
                <a16:creationId xmlns:a16="http://schemas.microsoft.com/office/drawing/2014/main" id="{756E03E7-6563-3383-6D25-45106D309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4779" y="1757214"/>
            <a:ext cx="368000" cy="368000"/>
          </a:xfrm>
          <a:prstGeom prst="rect">
            <a:avLst/>
          </a:prstGeom>
        </p:spPr>
      </p:pic>
      <p:pic>
        <p:nvPicPr>
          <p:cNvPr id="27" name="Graphic 26" descr="Box outline">
            <a:extLst>
              <a:ext uri="{FF2B5EF4-FFF2-40B4-BE49-F238E27FC236}">
                <a16:creationId xmlns:a16="http://schemas.microsoft.com/office/drawing/2014/main" id="{666F405E-9B24-5FF2-4F7B-0FC9F74D7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4751" y="907410"/>
            <a:ext cx="506177" cy="506177"/>
          </a:xfrm>
          <a:prstGeom prst="rect">
            <a:avLst/>
          </a:prstGeom>
        </p:spPr>
      </p:pic>
      <p:sp>
        <p:nvSpPr>
          <p:cNvPr id="28" name="AutoShape 7">
            <a:extLst>
              <a:ext uri="{FF2B5EF4-FFF2-40B4-BE49-F238E27FC236}">
                <a16:creationId xmlns:a16="http://schemas.microsoft.com/office/drawing/2014/main" id="{B96F3603-485E-64D3-CF99-CF37743582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8511" y="1712999"/>
            <a:ext cx="1309792" cy="538226"/>
          </a:xfrm>
          <a:prstGeom prst="curvedUpArrow">
            <a:avLst>
              <a:gd name="adj1" fmla="val 25029"/>
              <a:gd name="adj2" fmla="val 68525"/>
              <a:gd name="adj3" fmla="val 274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h-TH" altLang="th-TH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Graphic 28" descr="Male profile outline">
            <a:extLst>
              <a:ext uri="{FF2B5EF4-FFF2-40B4-BE49-F238E27FC236}">
                <a16:creationId xmlns:a16="http://schemas.microsoft.com/office/drawing/2014/main" id="{868BA0D1-DD30-CDDD-4906-EA8E512E05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5988" y="1398385"/>
            <a:ext cx="343012" cy="343012"/>
          </a:xfrm>
          <a:prstGeom prst="rect">
            <a:avLst/>
          </a:prstGeom>
        </p:spPr>
      </p:pic>
      <p:pic>
        <p:nvPicPr>
          <p:cNvPr id="30" name="Graphic 29" descr="Male profile outline">
            <a:extLst>
              <a:ext uri="{FF2B5EF4-FFF2-40B4-BE49-F238E27FC236}">
                <a16:creationId xmlns:a16="http://schemas.microsoft.com/office/drawing/2014/main" id="{FB406B24-98BF-B26C-1A55-6B960D1E5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88511" y="1404955"/>
            <a:ext cx="343012" cy="34301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A1E9B8-9CF3-2D44-D9BE-53165EA3721F}"/>
              </a:ext>
            </a:extLst>
          </p:cNvPr>
          <p:cNvCxnSpPr>
            <a:cxnSpLocks/>
            <a:stCxn id="180" idx="3"/>
            <a:endCxn id="24" idx="1"/>
          </p:cNvCxnSpPr>
          <p:nvPr/>
        </p:nvCxnSpPr>
        <p:spPr>
          <a:xfrm flipV="1">
            <a:off x="6139837" y="1527167"/>
            <a:ext cx="857729" cy="907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Judge male outline">
            <a:extLst>
              <a:ext uri="{FF2B5EF4-FFF2-40B4-BE49-F238E27FC236}">
                <a16:creationId xmlns:a16="http://schemas.microsoft.com/office/drawing/2014/main" id="{ACB90A16-121F-7335-87B6-7E143BD4BB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59555" y="3139860"/>
            <a:ext cx="675570" cy="675570"/>
          </a:xfrm>
          <a:prstGeom prst="rect">
            <a:avLst/>
          </a:prstGeom>
        </p:spPr>
      </p:pic>
      <p:pic>
        <p:nvPicPr>
          <p:cNvPr id="40" name="Graphic 39" descr="Court outline">
            <a:extLst>
              <a:ext uri="{FF2B5EF4-FFF2-40B4-BE49-F238E27FC236}">
                <a16:creationId xmlns:a16="http://schemas.microsoft.com/office/drawing/2014/main" id="{8550BC36-12E5-AF57-D1B4-AB0C4793A5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41461" y="3150445"/>
            <a:ext cx="605043" cy="605043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622E550-3E9A-B31B-4D45-C2FD7E6FB70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828648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007"/>
            <a:ext cx="10985938" cy="52158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ม.13/1 การเสนอ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เพื่อทำสัญญาผ่านการติดต่อสื่อสารทางอิเล็กทรอนิกส์ครั้งเดียวหรือหลายครั้ง ซึ่ง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ไม่ได้ส่งถึงบุคคลใดโดยเฉพาะเจาะจง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แต่บุคคลทั่วไปที่ใช้ระบบข้อมูลนั้นสามารถเข้าถึงได้ รวมถึงการเสนอโดยให้ระบบข้อมูลสามารถโต้ตอบได้โดยอัตโนมัติ ในการทำคำสั่งผ่านระบบข้อมูลให้ถือเป็น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คำเชิญชวนเพื่อทำคำเสนอ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การเสนอเพื่อทำสัญญาระบุได้โดยแจ้งชัดถึงเจตนาของบุคคลที่ทำการเสนอที่จะผูกพันหากมีการสนองรั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ม.13/2 ห้ามมิให้ปฏิเสธ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สมบูรณ์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บังคับใช้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สัญญาที่ทำโดยการโต้ตอบระหว่างระบบแลกเปลี่ยนข้อมูลทางอิเล็กทรอนิกส์อัตโนมัติกับบุคคลธรรมดา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หรือระหว่างระบบ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แลกเปลี่ยนข้อมูลทางอิเล็กทรอนิกส์อัตโนมัติด้วยกัน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เพราะเหตุที่ไม่มีบุคคลธรรมดาเข้าไปเกี่ยวข้องในการดำเนินการในแต่ละครั้งที่กระทำโดยระบบแลกเปลี่ยนข้อมูลทางอิเล็กทรอนิกส์อัตโนมัติหรือในผลแห่งสัญญา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B5FD6-66BF-A477-5A1D-0DDB422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EBE94BF-D300-AE2E-E6A4-E8D7679F311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64400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007"/>
            <a:ext cx="10985938" cy="52158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ม.1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ในระหว่าง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ผู้ส่งข้อมูล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ผู้รับข้อมูล การแสดงเจตนา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คำบอกกล่าว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อาจทำเป็น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บุคคลใดเป็นผู้ส่งข้อมูลไม่ว่าจะเป็นการส่งโดยวิธีใด ให้ถือว่าข้อมูลอิเล็กทรอนิกส์เป็นของผู้นั้น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ในระหว่างผู้ส่งข้อมูลและผู้รับข้อมูล ให้ถือว่าเป็นข้อมูลอิเล็กทรอนิกส์ของผู้ส่งข้อมูล หากข้อมูลอิเล็กทรอนิกส์นั้นได้ส่งโดย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บุคคลผู้มีอำนาจกระทำการแทนผู้ส่งข้อมูลเกี่ยวกับข้อมูลอิเล็กทรอนิกส์นั้น หรือ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ระบบข้อมูลที่ผู้ส่งข้อมูลหรือบุคคลผู้มีอำนาจกระทำการแทนผู้ส่งข้อมูลได้กำหนดไว้ล่วงหน้าให้สามารถทำงานได้โดยอัตโนมัติ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B5FD6-66BF-A477-5A1D-0DDB422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5643C6-9007-858A-A687-D2F0B7164B1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01401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905"/>
            <a:ext cx="11223172" cy="53128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ม.26 ลายมือชื่ออิเล็กทรอนิกส์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ที่มีลักษณะดังต่อไปนี้ให้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ถือว่าเป็นลายมือชื่ออิเล็กทรอนิกส์ที่เชื่อถือได้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(1)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สําหรับใช้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สร้างลายมือชื่ออิเล็กทรอนิกส์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นั้นได้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เชื่อมโยงไปยังเจ้าของลายมือชื่อ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โดยไม่เชื่อมโยงไปยังบุคคลอื่นภายใต้สภาพที่นํามาใช้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(2) ใน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ขณะสร้างลายมือชื่อ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อิเล็กทรอนิกส์นั้น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ข้อมูลสําหรับใช้สร้าง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ลายมือชื่ออิเล็กทรอนิกส์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อยู่ภายใต้การควบคุมของเจ้าของลายมือชื่อ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โดยไม่มีการควบคุมของบุคคลอื่น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(3)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การเปลี่ยนแปลงใด ๆ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ที่เกิดแก่ลายมือชื่ออิเล็กทรอนิกส์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นับแต่เวลาที่ได้สร้างขึ้นสามารถจะตรวจพบได้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(4) ในกรณีที่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ให้การลงลายมือชื่อ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เพื่อรับรองความครบถ้วน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การเปลี่ยนแปลงใดแก่ข้อความนั้นสามารถตรวจพบได้นับแต่เวลาที่ลงลายมือชื่ออิเล็กทรอนิกส์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บทบัญญัติในวรรคหนึ่ง ไม่เป็นการจำกัดว่าไม่มีวิธีการอื่นใดที่แสดงได้ว่าเป็นลายมือชื่ออิเล็กทรอนิกส์ที่เชื่อถือได้ หรือการแสดงพยานหลักฐานใดเกี่ยวกับความไม่น่าเชื่อถือของลายมือชื่ออิเล็กทรอนิกส์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F55729-1756-751F-BA85-E34092B1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พระราชบัญญัติว่าด้วยธุรกรรมทางอิเล็กทรอนิกส์ พ.ศ. 2544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B3636D1-9128-EE47-405F-43D65143AD9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28641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278BEF4-5398-01E9-90E0-A8E6F524B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62" y="4200519"/>
            <a:ext cx="3734332" cy="165164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8BAA2-80AA-22F0-BC36-ED4B4709B3A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254905-ECA5-4B76-F324-9EEA6132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ตัวอย่างลายมือชื่ออิเล็กทรอนิกส์</a:t>
            </a:r>
          </a:p>
        </p:txBody>
      </p:sp>
    </p:spTree>
    <p:extLst>
      <p:ext uri="{BB962C8B-B14F-4D97-AF65-F5344CB8AC3E}">
        <p14:creationId xmlns:p14="http://schemas.microsoft.com/office/powerpoint/2010/main" val="10302921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62E-7417-82AC-86BD-7A7D6B26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มาตราสำคัญที่ทำให้บทสนทนาในรูปแบบอิเล็กทรอนิกส์เกิดสัญญาและใช้บังคับตามกม.ได้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ข้อตกลงหรือสัญญาต่างๆ ในยุค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Thailand 4.0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อยู่ในบังคับของ พรบ.ว่าด้วยธุรกรรมทางอิเล็กทรอนิกส์ พ.ศ. 2544 เช่น ข้อตกลงที่เป็นบทสนทนาในแชท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 Messenger, Line, We chat, What app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หรือแอพพลิเคชั่นอื่นๆ เหล่านั้น มีผลผูกพันและบังคับในทางกม.ได้ตาม ม.7 ถือว่าเป็นหลักฐานเป็นหนังสือตาม ม.8 และห้ามมิให้ปฏิเสธการมีผลทางกฎหมายของสัญญานั้นเพียงเพราะสัญญานั้นได้ทำคำเสนอหรือคำสนองเป็นข้อมูลอิเล็กทรอนิกส์ตาม ม.13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5704DA5-91CF-4072-F868-48B6CF0E792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997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4988"/>
            <a:ext cx="10807931" cy="5008121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คำพิพากษาศาลฎีกาที่ 8089/2556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การที่จำเลย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นำบัตรกดเงินสดควิกแคชไปถอนเงินและใส่รหัสส่วนตัว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เปรียบได้กับการลงลายมือชื่อตนเอง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ทำรายการเบิกถอนเงิน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ตามที่จำเลยประสงค์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และกดยืนยันทำรายการพร้อมรับเงินสดและสลิป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การกระทำดังกล่าว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ถือเป็นหลักฐานการกู้ยืมเงิน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จากโจทก์ ตาม พรบ.ว่าด้วยธุรกรรมทางอิเล็กทรอนิกส์ พ.ศ. 2544 ม.7, ม.8 และ ม.9 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ประกอบกับคดีนี้จำเลยมีการขอขยายระยะเวลาผ่อนชำระหนี้สินเชื่อเงินสดควิกแคชที่จำเลยค้างชำระ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แก่โจทก์ ซึ่งโจทก์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มีเอกสารซึ่งมีข้อความชัดว่าจำเลยรับว่าเป็นหนี้โจทก์ขอขยายเวลาชำระหนี้ โดยจำเลยลงลายมือชื่อมาแสดง จึงรับฟังเป็นหลักฐานแห่งการกู้ยืม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อีกโสดหนึ่ง โจทก์จึงมีอำนาจฟ้อง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82BF634-E8DB-A8E7-D3E9-8DE85ADBCFA5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89065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355"/>
            <a:ext cx="10515600" cy="4928608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 คำพิพากษาศาลฎีกาที่ 8089/2556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บัตรกดเงินสดควิกแคชไปถอนเงินและใส่รหัสส่วนตัว เปรียบได้กับการลงลายมือชื่อตนเอง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การนำบัตรกดเงินสดไปถอนเงินและใส่รหัสส่วนตัว ทำรายการเบิกถอนเงิน และกดยืนยันทำรายการพร้อมรับเงินสดและสลิป ถือเป็นหลักฐานการกู้ยืมเงินมีผลผูกพันและบังคับในทางกม.ได้ตาม ม.7 ถือว่าเป็นหลักฐานเป็นหนังสือตาม ม.8 และ ห้ามมิให้ปฏิเสธการมีผลทางกฎหมายของสัญญาเบิกถอนเงินนั้นเพียงเพราะสัญญานั้นได้ทำเป็นข้อมูลอิเล็กทรอนิกส์ตาม ม.13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F73BC6E-05A9-2845-87FA-8EA2430D3894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847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0603-FDE5-72BA-1F65-7CE4A858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2" y="0"/>
            <a:ext cx="10515600" cy="1036947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แสดงเจตนาบุคคลที่อยู่เฉพาะหน้า ปพพ.ม.356+ม.168</a:t>
            </a:r>
            <a:endParaRPr lang="th-TH" sz="4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C5AC89-8E15-ECF9-BB57-685C2EF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09" y="1993141"/>
            <a:ext cx="4521248" cy="4284852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สถานที่เกิดสัญญา 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2B095151-C8FF-33CF-E4DD-DF5E8C53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3618" y="3942495"/>
            <a:ext cx="3240317" cy="261418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CFF1B-8665-1011-E4ED-295C5F6D7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2" y="863601"/>
            <a:ext cx="11139198" cy="1210294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ม.ค. 2566 เมื่อบุคคล 2 ฝ่ายแสดงเจตนา เจรจาตกลงกันจนคำเสนอ คำสนอง ถูกต้องตรงกันทุกประการ จะเกิดสัญญา</a:t>
            </a:r>
          </a:p>
        </p:txBody>
      </p:sp>
      <p:pic>
        <p:nvPicPr>
          <p:cNvPr id="20" name="Graphic 19" descr="Chat outline">
            <a:extLst>
              <a:ext uri="{FF2B5EF4-FFF2-40B4-BE49-F238E27FC236}">
                <a16:creationId xmlns:a16="http://schemas.microsoft.com/office/drawing/2014/main" id="{A766C0FD-D779-DF5C-48DF-E530A3EDC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9515" y="3486395"/>
            <a:ext cx="2406791" cy="144082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6AD2E0-B256-F4D7-C36D-499F42B5C254}"/>
              </a:ext>
            </a:extLst>
          </p:cNvPr>
          <p:cNvSpPr/>
          <p:nvPr/>
        </p:nvSpPr>
        <p:spPr>
          <a:xfrm>
            <a:off x="2243876" y="3822794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E37FD1-7B2A-1B42-8D41-B55106882EB5}"/>
              </a:ext>
            </a:extLst>
          </p:cNvPr>
          <p:cNvSpPr/>
          <p:nvPr/>
        </p:nvSpPr>
        <p:spPr>
          <a:xfrm>
            <a:off x="3197726" y="3973904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sp>
        <p:nvSpPr>
          <p:cNvPr id="27" name="Explosion: 14 Points 26">
            <a:extLst>
              <a:ext uri="{FF2B5EF4-FFF2-40B4-BE49-F238E27FC236}">
                <a16:creationId xmlns:a16="http://schemas.microsoft.com/office/drawing/2014/main" id="{E9EE384D-F332-A201-8721-B8409148977B}"/>
              </a:ext>
            </a:extLst>
          </p:cNvPr>
          <p:cNvSpPr/>
          <p:nvPr/>
        </p:nvSpPr>
        <p:spPr>
          <a:xfrm>
            <a:off x="919574" y="2374806"/>
            <a:ext cx="2984116" cy="13465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สัญญาซื้อขาย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Graphic 36" descr="Scroll outline">
            <a:extLst>
              <a:ext uri="{FF2B5EF4-FFF2-40B4-BE49-F238E27FC236}">
                <a16:creationId xmlns:a16="http://schemas.microsoft.com/office/drawing/2014/main" id="{D7A4A423-13B6-DBE1-4DF0-6773A513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2980" y="3273246"/>
            <a:ext cx="555170" cy="555170"/>
          </a:xfrm>
          <a:prstGeom prst="rect">
            <a:avLst/>
          </a:prstGeom>
        </p:spPr>
      </p:pic>
      <p:pic>
        <p:nvPicPr>
          <p:cNvPr id="38" name="Graphic 37" descr="Signature outline">
            <a:extLst>
              <a:ext uri="{FF2B5EF4-FFF2-40B4-BE49-F238E27FC236}">
                <a16:creationId xmlns:a16="http://schemas.microsoft.com/office/drawing/2014/main" id="{74C2CB7B-BD83-C93A-E319-4E49297C6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2033" y="3216710"/>
            <a:ext cx="555170" cy="555170"/>
          </a:xfrm>
          <a:prstGeom prst="rect">
            <a:avLst/>
          </a:prstGeom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3EBBA189-174E-4708-703B-289741C1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242" y="1993140"/>
            <a:ext cx="6191678" cy="4284852"/>
          </a:xfrm>
          <a:prstGeom prst="rect">
            <a:avLst/>
          </a:prstGeom>
          <a:solidFill>
            <a:srgbClr val="CCFF66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ปฏิบัติการชำระหนี้ตามสัญญา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24EFE3-5A38-DF1A-4263-D82EEFDD01A2}"/>
              </a:ext>
            </a:extLst>
          </p:cNvPr>
          <p:cNvCxnSpPr>
            <a:cxnSpLocks/>
          </p:cNvCxnSpPr>
          <p:nvPr/>
        </p:nvCxnSpPr>
        <p:spPr>
          <a:xfrm flipH="1">
            <a:off x="6784758" y="4356677"/>
            <a:ext cx="407721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Delivery with solid fill">
            <a:extLst>
              <a:ext uri="{FF2B5EF4-FFF2-40B4-BE49-F238E27FC236}">
                <a16:creationId xmlns:a16="http://schemas.microsoft.com/office/drawing/2014/main" id="{58C04142-9722-8100-4755-56CAA9992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056429" y="4336518"/>
            <a:ext cx="1180342" cy="914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5A0C1A2-AE14-B466-A113-193FE5446C8F}"/>
              </a:ext>
            </a:extLst>
          </p:cNvPr>
          <p:cNvSpPr/>
          <p:nvPr/>
        </p:nvSpPr>
        <p:spPr>
          <a:xfrm>
            <a:off x="7549292" y="4509512"/>
            <a:ext cx="1332808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ผู้ขายส่งของ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2AC32D-3495-994D-242C-FDC32925B53C}"/>
              </a:ext>
            </a:extLst>
          </p:cNvPr>
          <p:cNvCxnSpPr>
            <a:cxnSpLocks/>
          </p:cNvCxnSpPr>
          <p:nvPr/>
        </p:nvCxnSpPr>
        <p:spPr>
          <a:xfrm>
            <a:off x="6784932" y="4147726"/>
            <a:ext cx="4077041" cy="7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F4935-8807-3317-0F30-6B0500FEEB93}"/>
              </a:ext>
            </a:extLst>
          </p:cNvPr>
          <p:cNvSpPr/>
          <p:nvPr/>
        </p:nvSpPr>
        <p:spPr>
          <a:xfrm>
            <a:off x="7206499" y="3690923"/>
            <a:ext cx="1849930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ผู้ซื้อชำระเงินราคา</a:t>
            </a:r>
          </a:p>
        </p:txBody>
      </p:sp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B9B0AB6C-20F1-E01E-4DB8-2F92B5473E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08690" y="3314680"/>
            <a:ext cx="914400" cy="914400"/>
          </a:xfrm>
          <a:prstGeom prst="rect">
            <a:avLst/>
          </a:prstGeom>
        </p:spPr>
      </p:pic>
      <p:pic>
        <p:nvPicPr>
          <p:cNvPr id="46" name="Graphic 45" descr="Male profile outline">
            <a:extLst>
              <a:ext uri="{FF2B5EF4-FFF2-40B4-BE49-F238E27FC236}">
                <a16:creationId xmlns:a16="http://schemas.microsoft.com/office/drawing/2014/main" id="{4FAE35C3-B0D2-464C-5086-B65826CCCE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99771" y="3442277"/>
            <a:ext cx="914400" cy="914400"/>
          </a:xfrm>
          <a:prstGeom prst="rect">
            <a:avLst/>
          </a:prstGeom>
        </p:spPr>
      </p:pic>
      <p:pic>
        <p:nvPicPr>
          <p:cNvPr id="47" name="Graphic 46" descr="Office worker male outline">
            <a:extLst>
              <a:ext uri="{FF2B5EF4-FFF2-40B4-BE49-F238E27FC236}">
                <a16:creationId xmlns:a16="http://schemas.microsoft.com/office/drawing/2014/main" id="{244639F0-23F9-456E-DB29-B46F96D527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16838" y="3442277"/>
            <a:ext cx="914400" cy="914400"/>
          </a:xfrm>
          <a:prstGeom prst="rect">
            <a:avLst/>
          </a:prstGeom>
        </p:spPr>
      </p:pic>
      <p:pic>
        <p:nvPicPr>
          <p:cNvPr id="48" name="Graphic 47" descr="Box outline">
            <a:extLst>
              <a:ext uri="{FF2B5EF4-FFF2-40B4-BE49-F238E27FC236}">
                <a16:creationId xmlns:a16="http://schemas.microsoft.com/office/drawing/2014/main" id="{0A4F08EB-B156-857E-FC55-10C83AE89C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72207" y="4348590"/>
            <a:ext cx="914400" cy="91440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93851A0-8D46-C945-4A0E-D97A890069B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2488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65514"/>
            <a:ext cx="10974185" cy="57114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สาระสำคัญ ตามหลักกม. (ยังไม่มีคำพิพากษาศาลฎีกา)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เดิมการกู้ยืมเงิน ประมวลกฎหมายแพ่งและพาณิชย์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ม.653 การกู้ยืมเงินกว่า 2,000 บาทขึ้นไปนั้น ถ้ามิได้มีหลักฐานแห่งการกู้ยืมเป็นหนังสืออย่างใดอย่างหนึ่งลงลายมือชื่อผู้ยืมเป็นสำคัญ จะฟ้องร้องให้บังคับคดีหาได้ไม่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ในการกู้ยืมเงินมีหลักฐานเป็นหนังสือนั้น ท่านว่าจะนำสืบการใช้เงินได้ต่อเมื่อมีหลักฐานเป็นหนังสืออย่างใดอย่างหนึ่งลงลายมือชื่อผู้ให้ยืมมาแสดงหรือเอกสารอันเป็นหลักฐานแห่งการกู้ยืมนั้นได้เวนคืนแล้ว หรือได้แทงเพิกถอนลงในเอกสารนั้นแล้ว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การสนทนาผานระบบเครือขายอินเทอรเน็ตไม่ว่าเป็นการสนทนาผ่านทาง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 Messenger, Line, We chat, What app,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พร้อมเพย์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Prompt Pay)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หรือแอพพลิเคชั่นอืนใด ถือวาเปนการส่งขอมูลทางอิเล็กทรอนิกส์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9C763A0-17FE-B5E7-2B53-FC12966F4A7D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503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847"/>
            <a:ext cx="10515600" cy="49051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3) หากพิสูจน์ตัวบุคคลได้ว่าบุคคลใดเป้นผุ้นำเข้าซึ่งข้อมูลทั้งฝั่งเจ้าหนี้และลูกหนี้ บทสนทนาเหล่านั้นถือเป็นหลักฐานเป็นหนังสือ จึงสามารถใช้บทสนทนานั้นมาพิสูจน์ว่ามีสัญญากู้ยืมเงินได้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4) ขอความที่ผู้ให้กู้และผู้กู้สงถึงกัน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 Messenger, Line, We chat, What app,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พร้อมเพย์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Prompt Pay)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หรือแอพพลิเคชั่นอื่นใด แมจะไมมีการลงลายมือชื่อผู้กู้ก็ตาม แตการสงข้อความของโจทก์ทาง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 Messenger, Line, We chat, What app,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พร้อมเพย์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Prompt Pay)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หรือแอพพลิเคชั่นอื่นใด ขอความการสนทนาจึงรับฟงไดวาเปนการแสดงเจตนาปลดหนี้ใหแกจําเลย โดยมีหลักฐานเปนหนังสือมีผลผูกพันและบังคับในทางกม.ได้ตาม ม.7 ถือว่า สัญญากู้ยืมเงินนี้มีหลักฐานเป็นหนังสือตาม ม.8 แล้ว และห้ามมิให้ปฏิเสธการมีผลทางกฎหมายของสัญญาเบิกถอนเงินนั้นเพียงเพราะสัญญานั้นได้ทำเป็นข้อมูลอิเล็กทรอนิกส์ตาม ม.13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9A1DDE-9A2B-7465-15D9-F790B72C68AB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25028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19" y="518947"/>
            <a:ext cx="11277600" cy="592727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คําพิพากษาฎีกาที่ 6757/2560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ขอความ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ที่โจทก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สงถึงจําเลยทางเฟสบุค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มีใจความว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 “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เงินทั้งหมด 670,000 บาท ไมตองสงคืนใหแลว ยกใหหมดไมต้องสงดอกอะไรมาให จะไดไมตองมีภาระหนี้สินติดตัว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การสง ข้อมูลดังกลาวเปนการสนทนาผานระบบเครือขายอินเทอรเน็ต ถือวาเปนการส่งขอมูลทางอิเล็กทรอนิกส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 ตองนํา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พรบ.วาดวยธุรกรรมทางอิเล็กทรอนิกส พ.ศ. 2544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มาใชบังคับ ซึ่งตาม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ม.7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บัญญัติวาหามมิใหปฏิเสธความมีผลผูกพันและการบังคับใชทางกฎหมายของข้อความใด เพียงเพราะเหตุที่ขอความนั้นอยูในรูปของข้อมูลอิเล็กทรอนิกส และ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ม.8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บัญญัติวาภายใตบังคับบทบัญญัติแหง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ม.9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ในกรณีที่กฎหมายกําหนดใหการใดตองทําเป็นหนังสือ มีหลักฐานเปนหนังสือหรือมีเอกสารมาแสดง ถาไดมีการจัดทําขอความขึ้นเปนขอมูลอิเล็กทรอนิกสที่สามารถเขาถึงและนํากลับมาใชไดโดยความหมายไมเปลี่ยนแปลงใหถือวาขอความนั้นไดทําเป็นหนังสือ มีหลักฐานเปนหนังสือ หรือมีเอกสารมาแสดงแลว ดังนั้น 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ขอความที่โจทกสงถึงจําเลยทางเฟสบุค แมจะไมมีการลงลายมือชื่อโจทกก็ตาม แตการสงขอความของโจทกทางเฟสบุค จะปรากฏชื่อผูสงดวยและโจทกก็ยอมรับวาไดสงขอความทางเฟสบุคถึงจําเลยจริง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ขอความการสนทนาจึง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รับฟงไดวาเปนการแสดงเจตนาปลดหนี้ใหแกจําเลย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โดยมีหลักฐานเป็นหนังสือตาม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ปพพ.ม.340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หนี้ตามสัญญากูยืม ยอมระงับ โจทกไมอาจยกเหตุวาโจทกไมมีเจตนาที่จะปลดหนี้ใหจําเลยแตทําไปเพราะความเครียด ตองการประชดประชันจําเลยขึ้นอางเพื่อใหเจตนาที่แสดงออกไปตกเปนโมฆะ เพราะไมปรากฏขอเท็จจริงวาจําเลยไดรูถึงเจตนาที่ซอนอยูภายในของโจทก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890BBE-EB57-C371-9F93-D37AA3694230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72688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7033"/>
            <a:ext cx="10949247" cy="497993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 คำพิพากษาศาลฎีกาที่ 6757/2560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การสนทนาผานระบบเครือขายอินเทอรเน็ต ถือวาเปนการส่งขอมูลทางอิเล็กทรอนิกส์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ขอความที่โจทกสงถึงจําเลยทางเฟสบุค แมจะไมมีการลงลายมือชื่อโจทกก็ตาม แตการส่งข้อความของโจทกทางเฟสบุค จะปรากฏชื่อผูสงดวยและโจทกก็ยอมรับวาได้ส่งขอความทางเฟสบุคถึงจําเลยจริง ขอความการสนทนาจึงรับฟงไดวาเปนการแสดงเจตนาปลดหนี้ใหแกจําเลย โดยมีหลักฐานเป็นหนังสือมีผลผูกพันและบังคับในทางกม.ได้ตาม ม.7 ถือว่าเป็นหลักฐานเป็นหนังสือตาม ม.8 และ ห้ามมิให้ปฏิเสธการมีผลทางกฎหมายของสัญญาเบิกถอนเงินนั้นเพียงเพราะสัญญานั้นได้ทำเป็นข้อมูลอิเล็กทรอนิกส์ตาม ม.13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87BD79E-1054-0A4D-8467-E3D1B5763C6F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53900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007"/>
            <a:ext cx="10985938" cy="52158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สินค้าที่ส่งมาไม่ตรงกับที่สั่งซื้อ (ของไม่ตรงปก) ไม่ตรงคำโฆษณา ผิดสัญญาซื้อขาย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ส่งของล่าช้า ไม่ตรงเวลาที่ตกลง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สินค้าเสียหายจากการขนส่ง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สินค้าชำรุดบกพร่อง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ได้รับความเสียหายจากสินค้าที่ไม่ปลอดภัย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สินค้าลอกเลียนแบบ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การขนส่งเรียกค่าขนส่งสูงเกินเหตุ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B5FD6-66BF-A477-5A1D-0DDB422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ข้อพิพาทตามสัญญาซื้อขายออนไลน์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03678DE-B5AE-5B3E-9DC5-6345DC8385BF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8860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007"/>
            <a:ext cx="10985938" cy="52158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ยื่นฟ้องเป็น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คดีแพ่ง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ต่อศาลที่มีอำนาจพิจารณาคดีแพ่ง (ศาลแพ่ง ศาลจังหวัด ศาลแขวง) ข้อพิพาทระหว่างเอกชนกับเอกชนที่ฐานะเท่าเทียมกัน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ยื่นฟ้อง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คดีผู้บริโภค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(ศาลแพ่ง ศาลจังหวัด ศาลแขวง) ข้อพิพาทระหว่างผู้ประกอบธุรกิจกับผู้บริโภค ซึ่งผู้ประกอบธุรกิจมักจะมีอำนาจต่อรองมากกว่า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ยื่นฟ้อง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คดีซื้อขายออนไลน์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ยื่นฟ้อง พิจารณา พิพากษา ทำผ่านช่องทางอิเล็กทรอนิกส์ ระบบการประชุมทางจอภาพ (ยื่นฟ้องต่อแผนกคดีซื้อขายออนไลน์ในศาลแพ่ง เปิดทำการตั้งแต่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ผ่านเวบ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https://efiling3.coj.go.th/citizen/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การพิจารณาในระบบ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meet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https://civil.coj.go.th/th/content/category/detail/id/22/iid/277616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B5FD6-66BF-A477-5A1D-0DDB422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การฟ้องคดี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1A47DDE-35DF-CE1A-0DEA-13347D19D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-1" b="7520"/>
          <a:stretch/>
        </p:blipFill>
        <p:spPr>
          <a:xfrm>
            <a:off x="10660032" y="5338570"/>
            <a:ext cx="1164106" cy="757734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C235DDE-ED29-185D-04DA-15E4FFAB5BC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3013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007"/>
            <a:ext cx="10985938" cy="52158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แนะนำแผนกคดีซื้อขายออนไลน์ในศาลแพ่ง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https://www.youtube.com/watch?v=ZkrjpCaNsUU&amp;t=21s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B5FD6-66BF-A477-5A1D-0DDB422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079956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การฟ้องคดี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344E90-3414-8C2C-4B59-0751B9B2807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047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B5FD6-66BF-A477-5A1D-0DDB422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501652"/>
            <a:ext cx="6033548" cy="13834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สรุปขั้นตอน</a:t>
            </a:r>
            <a:b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การดำเนินคดีซื้อขายออนไลน์</a:t>
            </a:r>
            <a:endParaRPr lang="en-US" sz="40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C8ADB1-FF54-43D0-1C41-1F1CDC35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9" y="299509"/>
            <a:ext cx="5022833" cy="625898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5B0320E-DD5E-0BD4-F7DB-5C7807D8DDE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9875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C67218-3ACC-414F-5A7E-D82563A7A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35257FA-7F29-C438-2F04-EC433ADF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501652"/>
            <a:ext cx="6033548" cy="13834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กระบวนการของจำเลย/ผู้ขายที่ถูกยื่นฟ้อง (คดีซื้อขายออนไลน์)</a:t>
            </a:r>
            <a:endParaRPr lang="en-US" sz="40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1B4A0A0-82CC-8C63-0CC9-122A5105955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20708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897666E-93D6-DCAD-1F00-959A34BD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FBDC557-9EB6-8833-9072-BD9D69C0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501652"/>
            <a:ext cx="6033548" cy="13834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กระบวนการยื่นฟ้องของผู้บริโภค/ผู้เสียหาย</a:t>
            </a:r>
            <a:b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(คดีซื้อขายออนไลน์)</a:t>
            </a:r>
            <a:endParaRPr lang="en-US" sz="40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4768736-07E4-BD60-4D7C-77303C2219D7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416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0603-FDE5-72BA-1F65-7CE4A858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79" y="9950"/>
            <a:ext cx="11205223" cy="815188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บุคคลที่อยู่ห่างโดยระยะทาง แต่แสดงเจตนาได้เหมือนอยู่เฉพาะหน้า ปพพ.ม.356+ม.168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D534-20C6-6BF8-882D-0D49DA6F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2" y="1036947"/>
            <a:ext cx="11139198" cy="5561815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ม.ค. 2566 เมื่อติดต่อทางโทรศัพท์ (หรืออุปกรณ์อื่น) แสดงเจตนา เจรจาตกลงกันจนคำเสนอ คำสนอง ถูกต้องตรงกันทุกประการ จะเกิดสัญญา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D4485D-491C-2ED6-87F3-72206E67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735" y="2265185"/>
            <a:ext cx="2902639" cy="4013183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ชลบุรี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EF7EEC6-889B-6B1C-D02C-EDF18E2B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28" y="5340207"/>
            <a:ext cx="2504922" cy="790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ไปรษณีย์ไทย, </a:t>
            </a: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Kerry, Flash, J&amp;T, JET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852765B-34B6-8BBA-3A3E-EFB1B66C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873" y="2265185"/>
            <a:ext cx="2902639" cy="4013183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530725A-207F-43FA-40B3-37F809EEF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66" y="5340207"/>
            <a:ext cx="2504922" cy="7904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ไปรษณีย์ไทย, </a:t>
            </a:r>
            <a:r>
              <a:rPr lang="en-US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Kerry, Flash, J&amp;T, JET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DECFE-C95E-D7B8-1F98-0395E418D1A3}"/>
              </a:ext>
            </a:extLst>
          </p:cNvPr>
          <p:cNvSpPr/>
          <p:nvPr/>
        </p:nvSpPr>
        <p:spPr>
          <a:xfrm>
            <a:off x="2610233" y="3133120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D2BA8D-D953-6874-0F18-16ADEFF3464A}"/>
              </a:ext>
            </a:extLst>
          </p:cNvPr>
          <p:cNvCxnSpPr>
            <a:cxnSpLocks/>
          </p:cNvCxnSpPr>
          <p:nvPr/>
        </p:nvCxnSpPr>
        <p:spPr>
          <a:xfrm flipH="1">
            <a:off x="4324350" y="5719711"/>
            <a:ext cx="407721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942C5B-929F-DEFE-DB6C-7CDA6E98664B}"/>
              </a:ext>
            </a:extLst>
          </p:cNvPr>
          <p:cNvSpPr/>
          <p:nvPr/>
        </p:nvSpPr>
        <p:spPr>
          <a:xfrm>
            <a:off x="2612886" y="3482604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pic>
        <p:nvPicPr>
          <p:cNvPr id="31" name="Graphic 30" descr="Delivery with solid fill">
            <a:extLst>
              <a:ext uri="{FF2B5EF4-FFF2-40B4-BE49-F238E27FC236}">
                <a16:creationId xmlns:a16="http://schemas.microsoft.com/office/drawing/2014/main" id="{A7DD5B38-CBCF-7F00-BB2D-0DA065789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822927" y="5250846"/>
            <a:ext cx="1180342" cy="9144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CEC3F20-3C4D-DE46-59B9-040A24A9CF44}"/>
              </a:ext>
            </a:extLst>
          </p:cNvPr>
          <p:cNvSpPr/>
          <p:nvPr/>
        </p:nvSpPr>
        <p:spPr>
          <a:xfrm>
            <a:off x="9251995" y="3161674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E087D4-6922-1860-26B4-35D4F36A4915}"/>
              </a:ext>
            </a:extLst>
          </p:cNvPr>
          <p:cNvSpPr/>
          <p:nvPr/>
        </p:nvSpPr>
        <p:spPr>
          <a:xfrm>
            <a:off x="9252787" y="3511999"/>
            <a:ext cx="912409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คำสนอง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30B1D5E-9898-F602-7DEE-7F006EAD5962}"/>
              </a:ext>
            </a:extLst>
          </p:cNvPr>
          <p:cNvCxnSpPr>
            <a:cxnSpLocks/>
          </p:cNvCxnSpPr>
          <p:nvPr/>
        </p:nvCxnSpPr>
        <p:spPr>
          <a:xfrm>
            <a:off x="3532069" y="3511999"/>
            <a:ext cx="571992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xplosion: 14 Points 76">
            <a:extLst>
              <a:ext uri="{FF2B5EF4-FFF2-40B4-BE49-F238E27FC236}">
                <a16:creationId xmlns:a16="http://schemas.microsoft.com/office/drawing/2014/main" id="{DEE45937-C9CF-BB12-65CE-70D9055DD297}"/>
              </a:ext>
            </a:extLst>
          </p:cNvPr>
          <p:cNvSpPr/>
          <p:nvPr/>
        </p:nvSpPr>
        <p:spPr>
          <a:xfrm>
            <a:off x="4807412" y="2809146"/>
            <a:ext cx="3200414" cy="13465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สัญญาซื้อขาย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ADA9679-25E3-EF41-F5D4-9D0BCD50EE0F}"/>
              </a:ext>
            </a:extLst>
          </p:cNvPr>
          <p:cNvSpPr/>
          <p:nvPr/>
        </p:nvSpPr>
        <p:spPr>
          <a:xfrm>
            <a:off x="5746694" y="6037687"/>
            <a:ext cx="1332808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ผู้ขายส่งของ</a:t>
            </a:r>
          </a:p>
        </p:txBody>
      </p:sp>
      <p:pic>
        <p:nvPicPr>
          <p:cNvPr id="79" name="Graphic 78" descr="Computer outline">
            <a:extLst>
              <a:ext uri="{FF2B5EF4-FFF2-40B4-BE49-F238E27FC236}">
                <a16:creationId xmlns:a16="http://schemas.microsoft.com/office/drawing/2014/main" id="{2DEC122E-08C9-41A7-008A-B77A37FE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1655" y="2110185"/>
            <a:ext cx="1146171" cy="1146171"/>
          </a:xfrm>
          <a:prstGeom prst="rect">
            <a:avLst/>
          </a:prstGeom>
        </p:spPr>
      </p:pic>
      <p:pic>
        <p:nvPicPr>
          <p:cNvPr id="81" name="Graphic 80" descr="Laptop outline">
            <a:extLst>
              <a:ext uri="{FF2B5EF4-FFF2-40B4-BE49-F238E27FC236}">
                <a16:creationId xmlns:a16="http://schemas.microsoft.com/office/drawing/2014/main" id="{DDEF3493-62B2-816E-B74C-022F05699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1365" y="2189100"/>
            <a:ext cx="914400" cy="914400"/>
          </a:xfrm>
          <a:prstGeom prst="rect">
            <a:avLst/>
          </a:prstGeom>
        </p:spPr>
      </p:pic>
      <p:pic>
        <p:nvPicPr>
          <p:cNvPr id="82" name="Graphic 81" descr="Smart Phone outline">
            <a:extLst>
              <a:ext uri="{FF2B5EF4-FFF2-40B4-BE49-F238E27FC236}">
                <a16:creationId xmlns:a16="http://schemas.microsoft.com/office/drawing/2014/main" id="{3E6A3E71-991E-64AF-70CB-75E0675C4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2652" y="2386023"/>
            <a:ext cx="567320" cy="56732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BA32B6-AF1F-EF85-43C9-466E5E5497BC}"/>
              </a:ext>
            </a:extLst>
          </p:cNvPr>
          <p:cNvCxnSpPr>
            <a:cxnSpLocks/>
            <a:stCxn id="88" idx="3"/>
            <a:endCxn id="91" idx="1"/>
          </p:cNvCxnSpPr>
          <p:nvPr/>
        </p:nvCxnSpPr>
        <p:spPr>
          <a:xfrm>
            <a:off x="4340429" y="4808493"/>
            <a:ext cx="4077041" cy="7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D06F3563-11FB-D7C7-A0B3-F773B081BEF0}"/>
              </a:ext>
            </a:extLst>
          </p:cNvPr>
          <p:cNvSpPr/>
          <p:nvPr/>
        </p:nvSpPr>
        <p:spPr>
          <a:xfrm>
            <a:off x="5454061" y="4886242"/>
            <a:ext cx="1849930" cy="350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ผู้ซื้อชำระเงินราคา</a:t>
            </a:r>
          </a:p>
        </p:txBody>
      </p:sp>
      <p:sp>
        <p:nvSpPr>
          <p:cNvPr id="88" name="Rectangle 2">
            <a:extLst>
              <a:ext uri="{FF2B5EF4-FFF2-40B4-BE49-F238E27FC236}">
                <a16:creationId xmlns:a16="http://schemas.microsoft.com/office/drawing/2014/main" id="{D7C1EED2-A628-580A-099F-BF4EA42A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506" y="4413268"/>
            <a:ext cx="2504923" cy="790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ผู้ซื้ออยู่บ้าน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ที่ชลบุรี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C558E46F-8F1E-993B-DDF2-25003A2D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644" y="4413268"/>
            <a:ext cx="2504923" cy="790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ผู้ขายอยู่บ้าน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ที่เชียงใหม่</a:t>
            </a:r>
            <a:endParaRPr lang="th-TH" alt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0" name="Graphic 89" descr="Male profile outline">
            <a:extLst>
              <a:ext uri="{FF2B5EF4-FFF2-40B4-BE49-F238E27FC236}">
                <a16:creationId xmlns:a16="http://schemas.microsoft.com/office/drawing/2014/main" id="{18BFE133-9831-1DA5-0CE9-9884BBF00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429" y="4349182"/>
            <a:ext cx="914400" cy="914400"/>
          </a:xfrm>
          <a:prstGeom prst="rect">
            <a:avLst/>
          </a:prstGeom>
        </p:spPr>
      </p:pic>
      <p:pic>
        <p:nvPicPr>
          <p:cNvPr id="91" name="Graphic 90" descr="Office worker male outline">
            <a:extLst>
              <a:ext uri="{FF2B5EF4-FFF2-40B4-BE49-F238E27FC236}">
                <a16:creationId xmlns:a16="http://schemas.microsoft.com/office/drawing/2014/main" id="{3B432A6C-21BF-658A-97EA-71166167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17470" y="4358329"/>
            <a:ext cx="914400" cy="914400"/>
          </a:xfrm>
          <a:prstGeom prst="rect">
            <a:avLst/>
          </a:prstGeom>
        </p:spPr>
      </p:pic>
      <p:pic>
        <p:nvPicPr>
          <p:cNvPr id="97" name="Graphic 96" descr="Money outline">
            <a:extLst>
              <a:ext uri="{FF2B5EF4-FFF2-40B4-BE49-F238E27FC236}">
                <a16:creationId xmlns:a16="http://schemas.microsoft.com/office/drawing/2014/main" id="{B2CC706A-20AE-E130-628D-4C3CA34F97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1029" y="4027863"/>
            <a:ext cx="914400" cy="914400"/>
          </a:xfrm>
          <a:prstGeom prst="rect">
            <a:avLst/>
          </a:prstGeom>
        </p:spPr>
      </p:pic>
      <p:pic>
        <p:nvPicPr>
          <p:cNvPr id="98" name="Graphic 97" descr="Male profile outline">
            <a:extLst>
              <a:ext uri="{FF2B5EF4-FFF2-40B4-BE49-F238E27FC236}">
                <a16:creationId xmlns:a16="http://schemas.microsoft.com/office/drawing/2014/main" id="{17E08A8A-59DD-AD6D-4E0A-02138DA4F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5716" y="3049875"/>
            <a:ext cx="914400" cy="914400"/>
          </a:xfrm>
          <a:prstGeom prst="rect">
            <a:avLst/>
          </a:prstGeom>
        </p:spPr>
      </p:pic>
      <p:pic>
        <p:nvPicPr>
          <p:cNvPr id="99" name="Graphic 98" descr="Office worker male outline">
            <a:extLst>
              <a:ext uri="{FF2B5EF4-FFF2-40B4-BE49-F238E27FC236}">
                <a16:creationId xmlns:a16="http://schemas.microsoft.com/office/drawing/2014/main" id="{CF900FEB-7C71-0A56-90A0-4FD1C3A5E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13065" y="3049875"/>
            <a:ext cx="914400" cy="914400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343B50E-1366-66A5-D7AB-711FFA1A3642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392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C001F7C-9543-1C86-1A0B-AF66E401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1" y="299509"/>
            <a:ext cx="4428229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6AD754E-D444-8302-7618-C6E3419F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501652"/>
            <a:ext cx="6033548" cy="13834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การซื้อขายสินค้าหรือบริการบนเครือข่ายอินเตอร์เน็ต หมายถึง กรณีใดบ้าง</a:t>
            </a:r>
            <a:endParaRPr lang="en-US" sz="40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983DF4A-73C5-34E8-26B0-FBE4465B002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84292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F20BE5A-9BA8-3B9F-A1EE-A651838B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1" y="299509"/>
            <a:ext cx="4428229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E50DAD9-C65D-80DE-FE7A-1E9919F9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912" y="501652"/>
            <a:ext cx="6033548" cy="13834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000" b="1" kern="12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การฟ้องคดีซื้อขายออนไลน์ในศาลแพ่ง</a:t>
            </a:r>
            <a:endParaRPr lang="en-US" sz="40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39196B5-2498-7DF2-C80D-80217BC022C9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15271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>
            <a:extLst>
              <a:ext uri="{FF2B5EF4-FFF2-40B4-BE49-F238E27FC236}">
                <a16:creationId xmlns:a16="http://schemas.microsoft.com/office/drawing/2014/main" id="{A6BAD99D-4157-25D5-B4BB-711DCBA0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4" y="44450"/>
            <a:ext cx="8504237" cy="560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th-TH" alt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ขั้นตอนดำเนินคดีซื้อขายออนไลน์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BB2897A-71B4-AAF4-B73B-ADAD8263A930}"/>
              </a:ext>
            </a:extLst>
          </p:cNvPr>
          <p:cNvCxnSpPr>
            <a:cxnSpLocks/>
          </p:cNvCxnSpPr>
          <p:nvPr/>
        </p:nvCxnSpPr>
        <p:spPr>
          <a:xfrm>
            <a:off x="1705120" y="4610867"/>
            <a:ext cx="0" cy="388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Left Arrow 162">
            <a:extLst>
              <a:ext uri="{FF2B5EF4-FFF2-40B4-BE49-F238E27FC236}">
                <a16:creationId xmlns:a16="http://schemas.microsoft.com/office/drawing/2014/main" id="{7CCBD0E1-F076-B999-D9EB-57335455CF5A}"/>
              </a:ext>
            </a:extLst>
          </p:cNvPr>
          <p:cNvSpPr/>
          <p:nvPr/>
        </p:nvSpPr>
        <p:spPr>
          <a:xfrm rot="18930476">
            <a:off x="1335088" y="3276600"/>
            <a:ext cx="2624138" cy="458788"/>
          </a:xfrm>
          <a:prstGeom prst="leftArrow">
            <a:avLst>
              <a:gd name="adj1" fmla="val 81700"/>
              <a:gd name="adj2" fmla="val 1661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๑)โจทก์ยื่นคำฟ้อง</a:t>
            </a:r>
          </a:p>
        </p:txBody>
      </p:sp>
      <p:sp>
        <p:nvSpPr>
          <p:cNvPr id="177" name="Left Arrow 176">
            <a:extLst>
              <a:ext uri="{FF2B5EF4-FFF2-40B4-BE49-F238E27FC236}">
                <a16:creationId xmlns:a16="http://schemas.microsoft.com/office/drawing/2014/main" id="{D9368B2C-E69E-461B-0BBE-67061F744FA3}"/>
              </a:ext>
            </a:extLst>
          </p:cNvPr>
          <p:cNvSpPr/>
          <p:nvPr/>
        </p:nvSpPr>
        <p:spPr>
          <a:xfrm rot="18930476">
            <a:off x="2553958" y="2586076"/>
            <a:ext cx="4474868" cy="529668"/>
          </a:xfrm>
          <a:prstGeom prst="leftArrow">
            <a:avLst>
              <a:gd name="adj1" fmla="val 72746"/>
              <a:gd name="adj2" fmla="val 17432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๓) ส่ง หมายเรียก</a:t>
            </a:r>
            <a:r>
              <a:rPr lang="en-US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สำเนาคำฟ้องให้จำเลย</a:t>
            </a:r>
          </a:p>
        </p:txBody>
      </p:sp>
      <p:sp>
        <p:nvSpPr>
          <p:cNvPr id="178" name="Left Arrow 177">
            <a:extLst>
              <a:ext uri="{FF2B5EF4-FFF2-40B4-BE49-F238E27FC236}">
                <a16:creationId xmlns:a16="http://schemas.microsoft.com/office/drawing/2014/main" id="{CF72FFA2-F02B-7EC7-235F-D9CA46DC2BF9}"/>
              </a:ext>
            </a:extLst>
          </p:cNvPr>
          <p:cNvSpPr/>
          <p:nvPr/>
        </p:nvSpPr>
        <p:spPr>
          <a:xfrm rot="18855859">
            <a:off x="5888945" y="1554332"/>
            <a:ext cx="2835384" cy="458787"/>
          </a:xfrm>
          <a:prstGeom prst="leftArrow">
            <a:avLst>
              <a:gd name="adj1" fmla="val 77381"/>
              <a:gd name="adj2" fmla="val 1650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ตรวจฟ้องแย้ง(ถ้ามี)</a:t>
            </a:r>
          </a:p>
        </p:txBody>
      </p:sp>
      <p:sp>
        <p:nvSpPr>
          <p:cNvPr id="179" name="Left Arrow 178">
            <a:extLst>
              <a:ext uri="{FF2B5EF4-FFF2-40B4-BE49-F238E27FC236}">
                <a16:creationId xmlns:a16="http://schemas.microsoft.com/office/drawing/2014/main" id="{012B9EEB-F0E6-D872-3277-03632698E077}"/>
              </a:ext>
            </a:extLst>
          </p:cNvPr>
          <p:cNvSpPr/>
          <p:nvPr/>
        </p:nvSpPr>
        <p:spPr>
          <a:xfrm rot="18930476">
            <a:off x="5151505" y="3215418"/>
            <a:ext cx="2481262" cy="458787"/>
          </a:xfrm>
          <a:prstGeom prst="leftArrow">
            <a:avLst>
              <a:gd name="adj1" fmla="val 79677"/>
              <a:gd name="adj2" fmla="val 1639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๖) นัดชี้ ๒ สถาน</a:t>
            </a:r>
          </a:p>
        </p:txBody>
      </p:sp>
      <p:sp>
        <p:nvSpPr>
          <p:cNvPr id="180" name="Left Arrow 179">
            <a:extLst>
              <a:ext uri="{FF2B5EF4-FFF2-40B4-BE49-F238E27FC236}">
                <a16:creationId xmlns:a16="http://schemas.microsoft.com/office/drawing/2014/main" id="{DFEF0155-7C1B-E96F-D161-B0FE80AD0ED3}"/>
              </a:ext>
            </a:extLst>
          </p:cNvPr>
          <p:cNvSpPr/>
          <p:nvPr/>
        </p:nvSpPr>
        <p:spPr>
          <a:xfrm rot="18930476">
            <a:off x="7902131" y="2807099"/>
            <a:ext cx="3898224" cy="458788"/>
          </a:xfrm>
          <a:prstGeom prst="leftArrow">
            <a:avLst>
              <a:gd name="adj1" fmla="val 82824"/>
              <a:gd name="adj2" fmla="val 1706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๙) </a:t>
            </a: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นัดสืบพยานนัดอื่น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โจทก์</a:t>
            </a:r>
            <a:r>
              <a:rPr lang="en-US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จำเลย</a:t>
            </a:r>
          </a:p>
        </p:txBody>
      </p:sp>
      <p:sp>
        <p:nvSpPr>
          <p:cNvPr id="181" name="Left Arrow 180">
            <a:extLst>
              <a:ext uri="{FF2B5EF4-FFF2-40B4-BE49-F238E27FC236}">
                <a16:creationId xmlns:a16="http://schemas.microsoft.com/office/drawing/2014/main" id="{408915AD-3B9C-8626-044A-68CC6EA8313C}"/>
              </a:ext>
            </a:extLst>
          </p:cNvPr>
          <p:cNvSpPr/>
          <p:nvPr/>
        </p:nvSpPr>
        <p:spPr>
          <a:xfrm rot="18930476">
            <a:off x="5152197" y="1778031"/>
            <a:ext cx="2380134" cy="458788"/>
          </a:xfrm>
          <a:prstGeom prst="leftArrow">
            <a:avLst>
              <a:gd name="adj1" fmla="val 76532"/>
              <a:gd name="adj2" fmla="val 1704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ฟ้องแย้ง(ถ้ามี)</a:t>
            </a:r>
          </a:p>
        </p:txBody>
      </p:sp>
      <p:sp>
        <p:nvSpPr>
          <p:cNvPr id="182" name="Left Arrow 181">
            <a:extLst>
              <a:ext uri="{FF2B5EF4-FFF2-40B4-BE49-F238E27FC236}">
                <a16:creationId xmlns:a16="http://schemas.microsoft.com/office/drawing/2014/main" id="{5C9B6FBF-E5A7-3383-6F75-C89C53C5E64F}"/>
              </a:ext>
            </a:extLst>
          </p:cNvPr>
          <p:cNvSpPr/>
          <p:nvPr/>
        </p:nvSpPr>
        <p:spPr>
          <a:xfrm rot="18930476">
            <a:off x="3488452" y="3118580"/>
            <a:ext cx="2987675" cy="458788"/>
          </a:xfrm>
          <a:prstGeom prst="leftArrow">
            <a:avLst>
              <a:gd name="adj1" fmla="val 76532"/>
              <a:gd name="adj2" fmla="val 1704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๔) จำเลยยื่นคำให้การ</a:t>
            </a:r>
          </a:p>
        </p:txBody>
      </p:sp>
      <p:sp>
        <p:nvSpPr>
          <p:cNvPr id="183" name="Left Arrow 182">
            <a:extLst>
              <a:ext uri="{FF2B5EF4-FFF2-40B4-BE49-F238E27FC236}">
                <a16:creationId xmlns:a16="http://schemas.microsoft.com/office/drawing/2014/main" id="{FD907A24-FB95-F781-8B10-7A2040AC584D}"/>
              </a:ext>
            </a:extLst>
          </p:cNvPr>
          <p:cNvSpPr/>
          <p:nvPr/>
        </p:nvSpPr>
        <p:spPr>
          <a:xfrm rot="18930476">
            <a:off x="4289948" y="3049040"/>
            <a:ext cx="2990850" cy="457200"/>
          </a:xfrm>
          <a:prstGeom prst="leftArrow">
            <a:avLst>
              <a:gd name="adj1" fmla="val 77381"/>
              <a:gd name="adj2" fmla="val 1650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๕) ศาลตรวจคำให้การ</a:t>
            </a:r>
          </a:p>
        </p:txBody>
      </p:sp>
      <p:sp>
        <p:nvSpPr>
          <p:cNvPr id="184" name="Left Arrow 183">
            <a:extLst>
              <a:ext uri="{FF2B5EF4-FFF2-40B4-BE49-F238E27FC236}">
                <a16:creationId xmlns:a16="http://schemas.microsoft.com/office/drawing/2014/main" id="{E5008FA9-086C-3469-73D0-44E562E7446E}"/>
              </a:ext>
            </a:extLst>
          </p:cNvPr>
          <p:cNvSpPr/>
          <p:nvPr/>
        </p:nvSpPr>
        <p:spPr>
          <a:xfrm rot="18930476">
            <a:off x="2091097" y="3208838"/>
            <a:ext cx="2628900" cy="457200"/>
          </a:xfrm>
          <a:prstGeom prst="leftArrow">
            <a:avLst>
              <a:gd name="adj1" fmla="val 81172"/>
              <a:gd name="adj2" fmla="val 1692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๒) ศาลตรวจฟ้อง</a:t>
            </a:r>
          </a:p>
        </p:txBody>
      </p:sp>
      <p:sp>
        <p:nvSpPr>
          <p:cNvPr id="105513" name="Rectangle 2">
            <a:extLst>
              <a:ext uri="{FF2B5EF4-FFF2-40B4-BE49-F238E27FC236}">
                <a16:creationId xmlns:a16="http://schemas.microsoft.com/office/drawing/2014/main" id="{800947D2-0D8B-BB12-83B6-7610042D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108" y="5296692"/>
            <a:ext cx="1447800" cy="48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47688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22325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096963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389063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ชี้ขาดตัดสินคดี</a:t>
            </a:r>
          </a:p>
        </p:txBody>
      </p:sp>
      <p:sp>
        <p:nvSpPr>
          <p:cNvPr id="197" name="Left Arrow 196">
            <a:extLst>
              <a:ext uri="{FF2B5EF4-FFF2-40B4-BE49-F238E27FC236}">
                <a16:creationId xmlns:a16="http://schemas.microsoft.com/office/drawing/2014/main" id="{7E141C4A-31F9-5E26-47CC-790621F1D4AF}"/>
              </a:ext>
            </a:extLst>
          </p:cNvPr>
          <p:cNvSpPr/>
          <p:nvPr/>
        </p:nvSpPr>
        <p:spPr>
          <a:xfrm rot="18930476">
            <a:off x="5576545" y="2757763"/>
            <a:ext cx="4108094" cy="457200"/>
          </a:xfrm>
          <a:prstGeom prst="leftArrow">
            <a:avLst>
              <a:gd name="adj1" fmla="val 79677"/>
              <a:gd name="adj2" fmla="val 1639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๗) </a:t>
            </a:r>
            <a:r>
              <a:rPr lang="th-TH" alt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itchFamily="34" charset="-34"/>
              </a:rPr>
              <a:t>ก่อน</a:t>
            </a: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สืบพยาน</a:t>
            </a:r>
            <a:r>
              <a:rPr lang="th-TH" alt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itchFamily="34" charset="-34"/>
              </a:rPr>
              <a:t>ไม่น้อยกว่า ๗ วัน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1DEC195-10A5-C6F5-8F08-9A4F6B93A92E}"/>
              </a:ext>
            </a:extLst>
          </p:cNvPr>
          <p:cNvCxnSpPr>
            <a:cxnSpLocks/>
          </p:cNvCxnSpPr>
          <p:nvPr/>
        </p:nvCxnSpPr>
        <p:spPr>
          <a:xfrm flipV="1">
            <a:off x="297293" y="4494874"/>
            <a:ext cx="11637815" cy="175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Left Arrow 200">
            <a:extLst>
              <a:ext uri="{FF2B5EF4-FFF2-40B4-BE49-F238E27FC236}">
                <a16:creationId xmlns:a16="http://schemas.microsoft.com/office/drawing/2014/main" id="{AA547347-4A63-FB44-C137-FAF24A6660FC}"/>
              </a:ext>
            </a:extLst>
          </p:cNvPr>
          <p:cNvSpPr/>
          <p:nvPr/>
        </p:nvSpPr>
        <p:spPr>
          <a:xfrm rot="18930476">
            <a:off x="9582228" y="3277394"/>
            <a:ext cx="2463800" cy="457200"/>
          </a:xfrm>
          <a:prstGeom prst="leftArrow">
            <a:avLst>
              <a:gd name="adj1" fmla="val 76531"/>
              <a:gd name="adj2" fmla="val 16526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๑๐) ศาลพิพากษา</a:t>
            </a:r>
          </a:p>
        </p:txBody>
      </p:sp>
      <p:sp>
        <p:nvSpPr>
          <p:cNvPr id="67" name="Left Arrow 66">
            <a:extLst>
              <a:ext uri="{FF2B5EF4-FFF2-40B4-BE49-F238E27FC236}">
                <a16:creationId xmlns:a16="http://schemas.microsoft.com/office/drawing/2014/main" id="{409AE130-0171-A9CA-04BD-BE27970B1F5C}"/>
              </a:ext>
            </a:extLst>
          </p:cNvPr>
          <p:cNvSpPr/>
          <p:nvPr/>
        </p:nvSpPr>
        <p:spPr>
          <a:xfrm rot="18930476">
            <a:off x="10239188" y="3546017"/>
            <a:ext cx="1933221" cy="457200"/>
          </a:xfrm>
          <a:prstGeom prst="leftArrow">
            <a:avLst>
              <a:gd name="adj1" fmla="val 76531"/>
              <a:gd name="adj2" fmla="val 16526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๑๑) อุทธรณ์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BAB11FF-E927-3887-AC64-CDBA872AAB82}"/>
              </a:ext>
            </a:extLst>
          </p:cNvPr>
          <p:cNvCxnSpPr>
            <a:cxnSpLocks/>
          </p:cNvCxnSpPr>
          <p:nvPr/>
        </p:nvCxnSpPr>
        <p:spPr>
          <a:xfrm>
            <a:off x="9932594" y="4621743"/>
            <a:ext cx="0" cy="5460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07432-F64A-533C-DE73-4637FF72E463}"/>
              </a:ext>
            </a:extLst>
          </p:cNvPr>
          <p:cNvCxnSpPr>
            <a:cxnSpLocks/>
          </p:cNvCxnSpPr>
          <p:nvPr/>
        </p:nvCxnSpPr>
        <p:spPr>
          <a:xfrm flipV="1">
            <a:off x="5499325" y="4406792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Arrow 181">
            <a:extLst>
              <a:ext uri="{FF2B5EF4-FFF2-40B4-BE49-F238E27FC236}">
                <a16:creationId xmlns:a16="http://schemas.microsoft.com/office/drawing/2014/main" id="{AD0805FC-4904-EC3B-D57B-191337A06059}"/>
              </a:ext>
            </a:extLst>
          </p:cNvPr>
          <p:cNvSpPr/>
          <p:nvPr/>
        </p:nvSpPr>
        <p:spPr>
          <a:xfrm rot="18926596">
            <a:off x="667599" y="3368541"/>
            <a:ext cx="2144723" cy="522055"/>
          </a:xfrm>
          <a:prstGeom prst="leftArrow">
            <a:avLst>
              <a:gd name="adj1" fmla="val 76532"/>
              <a:gd name="adj2" fmla="val 170490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เกิดข้อพิพาท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5E37E5-34CB-C2D7-A4BF-CCD7620726FD}"/>
              </a:ext>
            </a:extLst>
          </p:cNvPr>
          <p:cNvCxnSpPr>
            <a:cxnSpLocks/>
          </p:cNvCxnSpPr>
          <p:nvPr/>
        </p:nvCxnSpPr>
        <p:spPr>
          <a:xfrm flipV="1">
            <a:off x="10532927" y="4397229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35E5F1-DD12-8481-393C-0BD9F01CDF36}"/>
              </a:ext>
            </a:extLst>
          </p:cNvPr>
          <p:cNvCxnSpPr>
            <a:cxnSpLocks/>
          </p:cNvCxnSpPr>
          <p:nvPr/>
        </p:nvCxnSpPr>
        <p:spPr>
          <a:xfrm flipV="1">
            <a:off x="9932594" y="4418715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48614-34E5-D15F-EE71-49D2242FE056}"/>
              </a:ext>
            </a:extLst>
          </p:cNvPr>
          <p:cNvCxnSpPr>
            <a:cxnSpLocks/>
          </p:cNvCxnSpPr>
          <p:nvPr/>
        </p:nvCxnSpPr>
        <p:spPr>
          <a:xfrm flipV="1">
            <a:off x="3928433" y="4420429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3C936D-BE7E-D92D-BD42-9879CD0F1C91}"/>
              </a:ext>
            </a:extLst>
          </p:cNvPr>
          <p:cNvCxnSpPr>
            <a:cxnSpLocks/>
          </p:cNvCxnSpPr>
          <p:nvPr/>
        </p:nvCxnSpPr>
        <p:spPr>
          <a:xfrm flipV="1">
            <a:off x="7368907" y="4416597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92D72F-1060-47EB-C294-AF7104B609F3}"/>
              </a:ext>
            </a:extLst>
          </p:cNvPr>
          <p:cNvCxnSpPr>
            <a:cxnSpLocks/>
          </p:cNvCxnSpPr>
          <p:nvPr/>
        </p:nvCxnSpPr>
        <p:spPr>
          <a:xfrm flipV="1">
            <a:off x="4713879" y="4420620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E37805-3EDC-3024-4CFC-B36CD09CA82A}"/>
              </a:ext>
            </a:extLst>
          </p:cNvPr>
          <p:cNvCxnSpPr>
            <a:cxnSpLocks/>
          </p:cNvCxnSpPr>
          <p:nvPr/>
        </p:nvCxnSpPr>
        <p:spPr>
          <a:xfrm flipV="1">
            <a:off x="3189878" y="4409190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01F5D4-1BEA-0C90-768F-D12EA9DB3E37}"/>
              </a:ext>
            </a:extLst>
          </p:cNvPr>
          <p:cNvCxnSpPr>
            <a:cxnSpLocks/>
          </p:cNvCxnSpPr>
          <p:nvPr/>
        </p:nvCxnSpPr>
        <p:spPr>
          <a:xfrm flipV="1">
            <a:off x="6189921" y="4435523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A128BA-CDAD-867B-B8E7-7F8DA65AB882}"/>
              </a:ext>
            </a:extLst>
          </p:cNvPr>
          <p:cNvCxnSpPr>
            <a:cxnSpLocks/>
          </p:cNvCxnSpPr>
          <p:nvPr/>
        </p:nvCxnSpPr>
        <p:spPr>
          <a:xfrm flipV="1">
            <a:off x="8486930" y="4421604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FCB369-7486-71E0-6E43-8C757F0CA015}"/>
              </a:ext>
            </a:extLst>
          </p:cNvPr>
          <p:cNvCxnSpPr>
            <a:cxnSpLocks/>
          </p:cNvCxnSpPr>
          <p:nvPr/>
        </p:nvCxnSpPr>
        <p:spPr>
          <a:xfrm flipV="1">
            <a:off x="2466123" y="4420126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020228-2D9C-62AA-A5E4-05DFD0CD2FEC}"/>
              </a:ext>
            </a:extLst>
          </p:cNvPr>
          <p:cNvCxnSpPr>
            <a:cxnSpLocks/>
          </p:cNvCxnSpPr>
          <p:nvPr/>
        </p:nvCxnSpPr>
        <p:spPr>
          <a:xfrm flipV="1">
            <a:off x="1692276" y="4426336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69219F-D9AB-4666-44B5-3848C08ABCD2}"/>
              </a:ext>
            </a:extLst>
          </p:cNvPr>
          <p:cNvCxnSpPr>
            <a:cxnSpLocks/>
          </p:cNvCxnSpPr>
          <p:nvPr/>
        </p:nvCxnSpPr>
        <p:spPr>
          <a:xfrm flipV="1">
            <a:off x="953722" y="4421368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009918-FDD9-6739-4585-ED6E0526A3C8}"/>
              </a:ext>
            </a:extLst>
          </p:cNvPr>
          <p:cNvCxnSpPr>
            <a:cxnSpLocks/>
          </p:cNvCxnSpPr>
          <p:nvPr/>
        </p:nvCxnSpPr>
        <p:spPr>
          <a:xfrm flipV="1">
            <a:off x="285506" y="4409191"/>
            <a:ext cx="0" cy="172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Arrow 181">
            <a:extLst>
              <a:ext uri="{FF2B5EF4-FFF2-40B4-BE49-F238E27FC236}">
                <a16:creationId xmlns:a16="http://schemas.microsoft.com/office/drawing/2014/main" id="{548BE1BA-C155-1250-A6F5-E072F016A4F6}"/>
              </a:ext>
            </a:extLst>
          </p:cNvPr>
          <p:cNvSpPr/>
          <p:nvPr/>
        </p:nvSpPr>
        <p:spPr>
          <a:xfrm rot="18919075">
            <a:off x="7624" y="3283810"/>
            <a:ext cx="2214447" cy="557418"/>
          </a:xfrm>
          <a:prstGeom prst="leftArrow">
            <a:avLst>
              <a:gd name="adj1" fmla="val 76532"/>
              <a:gd name="adj2" fmla="val 170490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เกิดนิติสัมพันธ์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7D6809-CF24-EC8A-C179-9226A90F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1" y="5005795"/>
            <a:ext cx="2984396" cy="7677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47688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22325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096963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389063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ยื่นฟ้องผ่านเวบไซต์ </a:t>
            </a:r>
            <a:r>
              <a:rPr lang="en-US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https://efiling3.coj.go.th/citizen/</a:t>
            </a:r>
            <a:r>
              <a:rPr lang="en-US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D552BE8F-A539-361C-5B9C-6F75DCD17A1D}"/>
              </a:ext>
            </a:extLst>
          </p:cNvPr>
          <p:cNvSpPr/>
          <p:nvPr/>
        </p:nvSpPr>
        <p:spPr>
          <a:xfrm>
            <a:off x="-37802" y="4007959"/>
            <a:ext cx="702691" cy="6361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Left Arrow 179">
            <a:extLst>
              <a:ext uri="{FF2B5EF4-FFF2-40B4-BE49-F238E27FC236}">
                <a16:creationId xmlns:a16="http://schemas.microsoft.com/office/drawing/2014/main" id="{BD963E77-8267-AEBC-7DF8-18D14D618F5E}"/>
              </a:ext>
            </a:extLst>
          </p:cNvPr>
          <p:cNvSpPr/>
          <p:nvPr/>
        </p:nvSpPr>
        <p:spPr>
          <a:xfrm rot="18930476">
            <a:off x="6697208" y="2473447"/>
            <a:ext cx="4750438" cy="458788"/>
          </a:xfrm>
          <a:prstGeom prst="leftArrow">
            <a:avLst>
              <a:gd name="adj1" fmla="val 82824"/>
              <a:gd name="adj2" fmla="val 170698"/>
            </a:avLst>
          </a:prstGeom>
          <a:solidFill>
            <a:srgbClr val="99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๘) วัน</a:t>
            </a:r>
            <a:r>
              <a:rPr lang="th-TH" alt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สืบพยานวันแรก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โจทก์</a:t>
            </a:r>
            <a:r>
              <a:rPr lang="en-US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alt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จำเลย ม.๑(๑๐)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81B1CDC-3855-1408-06DD-26872F88FE4C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6614261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7B88B-DD54-CCA0-4750-2DA07737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586"/>
          <a:stretch/>
        </p:blipFill>
        <p:spPr>
          <a:xfrm>
            <a:off x="3741683" y="0"/>
            <a:ext cx="8450317" cy="685799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4D0756-C90E-6BCC-63DD-30171ED2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381"/>
            <a:ext cx="10515600" cy="4769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ถาม-ตอบ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44E4350-43B5-DDAC-20B2-DB9A5947075A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90093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7B88B-DD54-CCA0-4750-2DA07737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586"/>
          <a:stretch/>
        </p:blipFill>
        <p:spPr>
          <a:xfrm>
            <a:off x="3741683" y="0"/>
            <a:ext cx="8450317" cy="685799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E5996B-B881-6F8F-BBB8-0CA856AB428A}"/>
              </a:ext>
            </a:extLst>
          </p:cNvPr>
          <p:cNvSpPr txBox="1">
            <a:spLocks/>
          </p:cNvSpPr>
          <p:nvPr/>
        </p:nvSpPr>
        <p:spPr>
          <a:xfrm>
            <a:off x="838200" y="25066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1C03D89-4828-B9C2-92C3-4B1BB3EDBE96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alt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64354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D82C4-FD43-4EE0-98AD-20571B8BA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586"/>
          <a:stretch/>
        </p:blipFill>
        <p:spPr>
          <a:xfrm>
            <a:off x="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8D9F-570B-41CD-956D-C836920BD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41" y="386499"/>
            <a:ext cx="5962785" cy="105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th-TH" b="1" kern="12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  <a:endParaRPr lang="en-US" kern="1200" dirty="0">
              <a:solidFill>
                <a:srgbClr val="FFFFFF"/>
              </a:solidFill>
              <a:highlight>
                <a:srgbClr val="00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81FD-7177-433C-9E33-B9502518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751" y="2164488"/>
            <a:ext cx="6410970" cy="311539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8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ผู้ช่วยศาสตราจารย์ศิริศักดิ์</a:t>
            </a:r>
            <a:r>
              <a:rPr lang="en-US" sz="28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จึงถาวรรณ</a:t>
            </a:r>
            <a:endPara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en-US" sz="28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ภาควิชานิติศาสตร์</a:t>
            </a:r>
            <a:r>
              <a:rPr lang="en-US" sz="28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คณะรัฐศาสตร์และนิติศาสตร์</a:t>
            </a:r>
            <a:r>
              <a:rPr lang="en-US" sz="28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en-US" sz="2800" b="1" kern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มหาวิทยาลัยบูรพา</a:t>
            </a:r>
            <a:endPara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endPara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กฎหมายกับ อ.ศิริศักดิ์ จึงถาวรรณ </a:t>
            </a: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Aj.Sirisak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Jungthawan</a:t>
            </a:r>
          </a:p>
          <a:p>
            <a:pPr algn="l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	   Sirisak Jungthawan</a:t>
            </a:r>
          </a:p>
        </p:txBody>
      </p:sp>
      <p:pic>
        <p:nvPicPr>
          <p:cNvPr id="8" name="Picture 7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C1619A9F-ED8A-4BED-B92F-8A0A04D3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014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5D69087-3419-4CF7-B6DE-E2176CDE6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6" y="4175752"/>
            <a:ext cx="411598" cy="407172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0CF511-D316-4D1F-ACB9-54789B3CB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6" y="4589709"/>
            <a:ext cx="1028219" cy="328504"/>
          </a:xfrm>
          <a:prstGeom prst="rect">
            <a:avLst/>
          </a:prstGeom>
        </p:spPr>
      </p:pic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7A6E6EF8-C514-4C12-ACF5-C1F1FDD4B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25" y="5308225"/>
            <a:ext cx="1422855" cy="1422855"/>
          </a:xfrm>
          <a:prstGeom prst="rect">
            <a:avLst/>
          </a:prstGeom>
        </p:spPr>
      </p:pic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444DA887-9C3C-4BF4-8F9C-434D390B1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2" y="5308225"/>
            <a:ext cx="1422855" cy="14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>
            <a:extLst>
              <a:ext uri="{FF2B5EF4-FFF2-40B4-BE49-F238E27FC236}">
                <a16:creationId xmlns:a16="http://schemas.microsoft.com/office/drawing/2014/main" id="{CD98AFD2-BED0-49B4-A8C4-BA6D2E74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1"/>
            <a:ext cx="10515600" cy="899160"/>
          </a:xfrm>
        </p:spPr>
        <p:txBody>
          <a:bodyPr>
            <a:normAutofit/>
          </a:bodyPr>
          <a:lstStyle/>
          <a:p>
            <a:pPr algn="ctr"/>
            <a:r>
              <a:rPr lang="th-TH" alt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แหล่งข้อมูลอ้างอิง</a:t>
            </a:r>
          </a:p>
        </p:txBody>
      </p:sp>
      <p:sp>
        <p:nvSpPr>
          <p:cNvPr id="4099" name="ตัวแทนเนื้อหา 2">
            <a:extLst>
              <a:ext uri="{FF2B5EF4-FFF2-40B4-BE49-F238E27FC236}">
                <a16:creationId xmlns:a16="http://schemas.microsoft.com/office/drawing/2014/main" id="{B5A51943-2935-4D95-90B5-798938D3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สุพิศ ปราณีตพลกรัง (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). คดีซื้อขายออนไลน์, กรุงเทพ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นิติธรรม.</a:t>
            </a:r>
          </a:p>
          <a:p>
            <a:r>
              <a:rPr lang="en-US" sz="2400" b="1" dirty="0">
                <a:solidFill>
                  <a:srgbClr val="0F0F0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COJ Channel</a:t>
            </a:r>
            <a:r>
              <a:rPr lang="th-TH" sz="2400" b="1" dirty="0">
                <a:solidFill>
                  <a:srgbClr val="0F0F0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b="1" i="0" dirty="0">
                <a:solidFill>
                  <a:srgbClr val="0F0F0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แนะนำแผนกคดีซื้อขายออนไลน์ในศาลแพ่ง </a:t>
            </a:r>
            <a:r>
              <a:rPr lang="en-US" sz="2400" b="1" dirty="0">
                <a:solidFill>
                  <a:srgbClr val="0F0F0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2400" b="1" i="0" dirty="0">
                <a:solidFill>
                  <a:srgbClr val="0F0F0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https://www.youtube.com/watch?v=ZkrjpCaNsUU&amp;t=21s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เวบไซต์ศาลแพ่ง</a:t>
            </a:r>
            <a:r>
              <a:rPr lang="en-US" sz="2400" b="1" dirty="0">
                <a:solidFill>
                  <a:srgbClr val="0F0F0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https://civil.coj.go.th/th/content/category/detail/id/22/iid/277616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ประมวลกฎหมายแพ่งและพาณิชย์</a:t>
            </a:r>
          </a:p>
          <a:p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พระราชบัญญัติข้อสัญญาที่ไม่เป็นธรรม 2540</a:t>
            </a:r>
          </a:p>
          <a:p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พระราชบัญญัติความรับผิดอันเกิดจากสินค้าที่ไม่ปลอดภัย 2551</a:t>
            </a:r>
          </a:p>
          <a:p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พระราชบัญญัติธุรกรรมทางอิเล็กทรอนิกส์ 2544</a:t>
            </a:r>
          </a:p>
          <a:p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พระราชบัญญัติวิธีพิจารณาคดีผู้บริโภค 2551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1738-F287-F660-427C-A775FDA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6"/>
            <a:ext cx="11001866" cy="533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169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เจตนาที่กระทำต่อบุคคลซึ่งมิได้อยู่เฉพาะหน้าให้ถือว่ามีผลนับแต่เวลาที่การแสดงเจตนานั้นไปถึงผู้รับการแสดงเจตนา แต่ถ้าได้บอกถอนไปถึงผู้รับการแสดงเจตนานั้น ก่อนหรือพร้อมกันกับที่การแสดงเจตนานั้นไปถึงผู้รับการแสดงเจตนา การแสดงเจตนานั้นตกเป็นอันไร้ผล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การแสดงเจตนาที่ได้ส่งออกไปแล้วย่อมไม่เสื่อมเสียไป แม้ภายหลังการแสดงเจตนานั้นผู้แสดงเจตนาจะถึงแก่ความตาย หรือถูกศาลสั่งให้เป็นคนไร้ความสามารถหรือคนเสมือนไร้ความสามารถ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361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อันสัญญาระหว่างบุคคลซึ่งอยู่ห่างกันโดยระยะทางนั้น ย่อมเกิดเป็นสัญญาขึ้นแต่เวลาเมื่อคำบอกกล่าวสนองไปถึงผู้เสนอ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ถ้าตามเจตนาอันผู้เสนอได้แสดง หรือตามปรกติประเพณีไม่จำเป็นจะต้องมีคำบอกกล่าวสนองไซร้ ท่านว่าสัญญานั้นเกิดเป็นสัญญาขึ้นในเวลาเมื่อมีการอันใดอันหนึ่งขึ้น อันจะพึงสันนิษฐานได้ว่าเป็นการแสดงเจตนาสนองรับ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CC956-D942-1632-E139-78CC7CF0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74"/>
            <a:ext cx="11001866" cy="71553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การแสดงเจตนาทำสัญญาของบุคคลที่อยู่ห่างโดยระยะทาง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2ED6FAF-243A-EEE5-F1BA-9EFD0E001174}"/>
              </a:ext>
            </a:extLst>
          </p:cNvPr>
          <p:cNvSpPr txBox="1">
            <a:spLocks/>
          </p:cNvSpPr>
          <p:nvPr/>
        </p:nvSpPr>
        <p:spPr bwMode="auto">
          <a:xfrm>
            <a:off x="3239879" y="6477321"/>
            <a:ext cx="5704306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8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อ.ศิริศักดิ์ จึงถาวรรณ </a:t>
            </a:r>
            <a:r>
              <a:rPr lang="en-US" altLang="th-TH"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Aj.Sirisak Jungthawan</a:t>
            </a:r>
            <a:endParaRPr lang="th-TH" alt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232872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22302</TotalTime>
  <Words>11963</Words>
  <Application>Microsoft Office PowerPoint</Application>
  <PresentationFormat>Widescreen</PresentationFormat>
  <Paragraphs>691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Georgia</vt:lpstr>
      <vt:lpstr>Gill Sans Nova</vt:lpstr>
      <vt:lpstr>TH SarabunIT๙</vt:lpstr>
      <vt:lpstr>TH SarabunPSK</vt:lpstr>
      <vt:lpstr>Wingdings</vt:lpstr>
      <vt:lpstr>GradientVTI</vt:lpstr>
      <vt:lpstr>PowerPoint Presentation</vt:lpstr>
      <vt:lpstr>กฎหมายน่ารู้สำหรับผู้ประกอบการยุคดิจิทัล</vt:lpstr>
      <vt:lpstr>กฎหมายที่เกี่ยวข้อง</vt:lpstr>
      <vt:lpstr>ความรู้เบื้องต้นเกี่ยวกับสัญญาและธุรกรรมทางอิเล็กทรอนิกส์</vt:lpstr>
      <vt:lpstr>ประมวลกฎหมายแพ่งและพาณิชย์ (ปพพ.)</vt:lpstr>
      <vt:lpstr>การแสดงเจตนาทำสัญญาของบุคคลที่อยู่เฉพาะหน้า</vt:lpstr>
      <vt:lpstr>แสดงเจตนาบุคคลที่อยู่เฉพาะหน้า ปพพ.ม.356+ม.168</vt:lpstr>
      <vt:lpstr>บุคคลที่อยู่ห่างโดยระยะทาง แต่แสดงเจตนาได้เหมือนอยู่เฉพาะหน้า ปพพ.ม.356+ม.168</vt:lpstr>
      <vt:lpstr>การแสดงเจตนาทำสัญญาของบุคคลที่อยู่ห่างโดยระยะทาง</vt:lpstr>
      <vt:lpstr>แสดงเจตนาต่อบุคคลที่อยู่ห่างโดยระยะทาง ปพพ.ม.361+ม.169</vt:lpstr>
      <vt:lpstr>แสดงเจตนาตกลงในข้อสำคัญ ถูกต้องตรงกันหมดทุกข้อ จึงเกิดสัญญา</vt:lpstr>
      <vt:lpstr>คำเสนอ-คำสนอง ถูกต้องตรงกันทุกประการ เกิดสัญญา</vt:lpstr>
      <vt:lpstr>หลักฐานและแบบของสัญญา</vt:lpstr>
      <vt:lpstr>หลักฐานและแบบของสัญญา</vt:lpstr>
      <vt:lpstr>PowerPoint Presentation</vt:lpstr>
      <vt:lpstr>ความรู้เบื้องต้นเกี่ยวกับสัญญาและธุรกรรมทางอิเล็กทรอนิกส์</vt:lpstr>
      <vt:lpstr>ผลบังคับของสัญญา</vt:lpstr>
      <vt:lpstr>ข้อสัญญาที่ไม่เป็นธรรม มีผลใช้บังคับได้เท่าที่เป็นธรรมและพอสมควรแก่กรณี</vt:lpstr>
      <vt:lpstr>ข้อสัญญาที่ไม่เป็นธรรม มีผลใช้บังคับได้เท่าที่เป็นธรรมและพอสมควรแก่กรณี</vt:lpstr>
      <vt:lpstr>ข้อสัญญาที่ไม่เป็นธรรม มีผลใช้บังคับได้เท่าที่เป็นธรรมและพอสมควรแก่กรณี</vt:lpstr>
      <vt:lpstr>ข้อสัญญาที่ไม่เป็นธรรม มีผลใช้บังคับได้เท่าที่เป็นธรรมและพอสมควรแก่กรณี</vt:lpstr>
      <vt:lpstr>การผิดสัญญา</vt:lpstr>
      <vt:lpstr>การเลิกสัญญา</vt:lpstr>
      <vt:lpstr>ความรู้เบื้องต้นเกี่ยวกับสัญญาและธุรกรรมทางอิเล็กทรอนิกส์</vt:lpstr>
      <vt:lpstr>สาระสำคัญของสัญญาซื้อขาย</vt:lpstr>
      <vt:lpstr>PowerPoint Presentation</vt:lpstr>
      <vt:lpstr>แบบ/ หลักฐานสัญญาซื้อขาย</vt:lpstr>
      <vt:lpstr>แบบ/ หลักฐานสัญญาซื้อขาย</vt:lpstr>
      <vt:lpstr>PowerPoint Presentation</vt:lpstr>
      <vt:lpstr>ผู้ขายรับผิดเพื่อความชำรุดบกพร่อง</vt:lpstr>
      <vt:lpstr>ผู้ขายรับผิดในการรอนสิทธิ</vt:lpstr>
      <vt:lpstr>หน้าที่ผู้ขาย</vt:lpstr>
      <vt:lpstr>ผู้ขายรับผิดในความเสียหายจากสินค้าที่ไม่ปลอดภัย</vt:lpstr>
      <vt:lpstr>ผู้ขายรับผิดในความเสียหายจากสินค้าที่ไม่ปลอดภัย</vt:lpstr>
      <vt:lpstr>ผู้ขายรับผิดในความเสียหายจากสินค้าที่ไม่ปลอดภัย</vt:lpstr>
      <vt:lpstr>ผู้ขายรับผิดในความเสียหายจากสินค้าที่ไม่ปลอดภัย</vt:lpstr>
      <vt:lpstr>ความรับผิดของผู้ขายเกี่ยวกับสัญญาซื้อขาย</vt:lpstr>
      <vt:lpstr>หน้าที่ผู้ซื้อ</vt:lpstr>
      <vt:lpstr>กรณีสัญญาระหว่างผู้ประกอบธุรกิจ และผู้บริโภค</vt:lpstr>
      <vt:lpstr>กรณีสัญญาระหว่างผู้ประกอบธุรกิจ และผู้บริโภค</vt:lpstr>
      <vt:lpstr>กรณีสัญญาระหว่างผู้ประกอบธุรกิจ และผู้บริโภค</vt:lpstr>
      <vt:lpstr>กรณีสัญญาระหว่างผู้ประกอบธุรกิจ และผู้บริโภค</vt:lpstr>
      <vt:lpstr>ความรู้เบื้องต้นเกี่ยวกับสัญญาและธุรกรรมทางอิเล็กทรอนิกส์</vt:lpstr>
      <vt:lpstr>มาตราสำคัญของ พรบ.ว่าด้วยธุรกรรมทางอิเล็กทรอนิกส์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ลายมือชื่ออิเล็กทรอนิกส์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คำเสนอ” “คำสนอง” ในการทำสัญญา ทำเป็นข้อมูลอิเล็กทรอนิกส์</vt:lpstr>
      <vt:lpstr>PowerPoint Presentation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พระราชบัญญัติว่าด้วยธุรกรรมทางอิเล็กทรอนิกส์ พ.ศ. 2544</vt:lpstr>
      <vt:lpstr>ตัวอย่างลายมือชื่ออิเล็กทรอนิกส์</vt:lpstr>
      <vt:lpstr>มาตราสำคัญที่ทำให้บทสนทนาในรูปแบบอิเล็กทรอนิกส์เกิดสัญญาและใช้บังคับตามกม.ได้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ข้อพิพาทตามสัญญาซื้อขายออนไลน์</vt:lpstr>
      <vt:lpstr>การฟ้องคดี</vt:lpstr>
      <vt:lpstr>การฟ้องคดี</vt:lpstr>
      <vt:lpstr>สรุปขั้นตอน การดำเนินคดีซื้อขายออนไลน์</vt:lpstr>
      <vt:lpstr>กระบวนการของจำเลย/ผู้ขายที่ถูกยื่นฟ้อง (คดีซื้อขายออนไลน์)</vt:lpstr>
      <vt:lpstr>กระบวนการยื่นฟ้องของผู้บริโภค/ผู้เสียหาย (คดีซื้อขายออนไลน์)</vt:lpstr>
      <vt:lpstr>การซื้อขายสินค้าหรือบริการบนเครือข่ายอินเตอร์เน็ต หมายถึง กรณีใดบ้าง</vt:lpstr>
      <vt:lpstr>การฟ้องคดีซื้อขายออนไลน์ในศาลแพ่ง</vt:lpstr>
      <vt:lpstr>PowerPoint Presentation</vt:lpstr>
      <vt:lpstr>PowerPoint Presentation</vt:lpstr>
      <vt:lpstr>PowerPoint Presentation</vt:lpstr>
      <vt:lpstr>ขอบคุณครับ</vt:lpstr>
      <vt:lpstr>แหล่งข้อมูลอ้างอิง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กฎหมายลักษณะพยาน  พยานอาญา</dc:title>
  <dc:creator>Sirisak Jungthawan</dc:creator>
  <cp:lastModifiedBy>Sirisak Jungthawan</cp:lastModifiedBy>
  <cp:revision>179</cp:revision>
  <dcterms:created xsi:type="dcterms:W3CDTF">2022-11-11T14:40:54Z</dcterms:created>
  <dcterms:modified xsi:type="dcterms:W3CDTF">2023-01-23T14:47:28Z</dcterms:modified>
</cp:coreProperties>
</file>